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10" r:id="rId3"/>
    <p:sldId id="302" r:id="rId4"/>
    <p:sldId id="304" r:id="rId5"/>
    <p:sldId id="306" r:id="rId6"/>
    <p:sldId id="309" r:id="rId7"/>
    <p:sldId id="308" r:id="rId8"/>
    <p:sldId id="299" r:id="rId9"/>
    <p:sldId id="311" r:id="rId10"/>
    <p:sldId id="307" r:id="rId11"/>
    <p:sldId id="260" r:id="rId12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0F6"/>
    <a:srgbClr val="FFFFFF"/>
    <a:srgbClr val="FF5050"/>
    <a:srgbClr val="003192"/>
    <a:srgbClr val="95D2F8"/>
    <a:srgbClr val="990099"/>
    <a:srgbClr val="FF66CC"/>
    <a:srgbClr val="7499AC"/>
    <a:srgbClr val="2F4913"/>
    <a:srgbClr val="071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5064" autoAdjust="0"/>
  </p:normalViewPr>
  <p:slideViewPr>
    <p:cSldViewPr>
      <p:cViewPr varScale="1">
        <p:scale>
          <a:sx n="114" d="100"/>
          <a:sy n="114" d="100"/>
        </p:scale>
        <p:origin x="1272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406"/>
    </p:cViewPr>
  </p:sorter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J:\Work%20folder%20-%20envy\EA%20Tech\Tables%20and%20Charts-%20EA%20%20%20tech(ary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J:\Work%20folder%20-%20envy\EA%20Tech\Tables%20and%20Charts-%20EA%20%20%20tech(ary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J:\Work%20folder%20-%20envy\EA%20Tech\Tables%20and%20Charts-%20EA%20%20%20tech(ary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J:\Work%20folder%20-%20envy\EA%20Tech\Tables%20and%20Charts-%20EA%20%20%20tech(ary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500" baseline="0"/>
            </a:pPr>
            <a:r>
              <a:rPr lang="en-GB" sz="1500" baseline="0" dirty="0">
                <a:solidFill>
                  <a:srgbClr val="C00000"/>
                </a:solidFill>
              </a:rPr>
              <a:t>Vessel Age (based on year registered) and Type (13)</a:t>
            </a:r>
          </a:p>
        </c:rich>
      </c:tx>
      <c:layout>
        <c:manualLayout>
          <c:xMode val="edge"/>
          <c:yMode val="edge"/>
          <c:x val="0.13896054156829435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8896709889377371E-2"/>
          <c:y val="8.7041597572834847E-2"/>
          <c:w val="0.96535603186947483"/>
          <c:h val="0.60467801245677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 Tanker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995-4D75-BD4F-965932306EC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95-4D75-BD4F-965932306EC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995-4D75-BD4F-965932306EC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995-4D75-BD4F-965932306EC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995-4D75-BD4F-965932306E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M.T. Nautica Kota Tinggi</c:v>
                </c:pt>
                <c:pt idx="1">
                  <c:v>M.T. Nautica Batu Pahat</c:v>
                </c:pt>
                <c:pt idx="2">
                  <c:v>M.T. Nautica Maharani</c:v>
                </c:pt>
                <c:pt idx="3">
                  <c:v>M.T. Nautica Johor Bahru</c:v>
                </c:pt>
                <c:pt idx="4">
                  <c:v>M.T. Princess Sofea</c:v>
                </c:pt>
                <c:pt idx="5">
                  <c:v>M.T. Nautica Renggam</c:v>
                </c:pt>
                <c:pt idx="6">
                  <c:v>M.T. Nautica Pagoh</c:v>
                </c:pt>
                <c:pt idx="7">
                  <c:v>M.T. Nautica Tembikai</c:v>
                </c:pt>
                <c:pt idx="8">
                  <c:v>MT Nautica Muar</c:v>
                </c:pt>
                <c:pt idx="9">
                  <c:v>M.T. Nautica Tg. Puteri IV</c:v>
                </c:pt>
                <c:pt idx="10">
                  <c:v>M.V. Nautica Tg. Puteri V</c:v>
                </c:pt>
                <c:pt idx="11">
                  <c:v>M.V. Nautica Tg. Puteri XXX</c:v>
                </c:pt>
                <c:pt idx="12">
                  <c:v>M.V. Nautica Air Hitam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6</c:v>
                </c:pt>
                <c:pt idx="1">
                  <c:v>6</c:v>
                </c:pt>
                <c:pt idx="2">
                  <c:v>5</c:v>
                </c:pt>
                <c:pt idx="3">
                  <c:v>8</c:v>
                </c:pt>
                <c:pt idx="4">
                  <c:v>24</c:v>
                </c:pt>
                <c:pt idx="5">
                  <c:v>9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4C-4645-8877-F2AEF5FB146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Floating Storage Unit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995-4D75-BD4F-965932306EC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24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995-4D75-BD4F-965932306E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M.T. Nautica Kota Tinggi</c:v>
                </c:pt>
                <c:pt idx="1">
                  <c:v>M.T. Nautica Batu Pahat</c:v>
                </c:pt>
                <c:pt idx="2">
                  <c:v>M.T. Nautica Maharani</c:v>
                </c:pt>
                <c:pt idx="3">
                  <c:v>M.T. Nautica Johor Bahru</c:v>
                </c:pt>
                <c:pt idx="4">
                  <c:v>M.T. Princess Sofea</c:v>
                </c:pt>
                <c:pt idx="5">
                  <c:v>M.T. Nautica Renggam</c:v>
                </c:pt>
                <c:pt idx="6">
                  <c:v>M.T. Nautica Pagoh</c:v>
                </c:pt>
                <c:pt idx="7">
                  <c:v>M.T. Nautica Tembikai</c:v>
                </c:pt>
                <c:pt idx="8">
                  <c:v>MT Nautica Muar</c:v>
                </c:pt>
                <c:pt idx="9">
                  <c:v>M.T. Nautica Tg. Puteri IV</c:v>
                </c:pt>
                <c:pt idx="10">
                  <c:v>M.V. Nautica Tg. Puteri V</c:v>
                </c:pt>
                <c:pt idx="11">
                  <c:v>M.V. Nautica Tg. Puteri XXX</c:v>
                </c:pt>
                <c:pt idx="12">
                  <c:v>M.V. Nautica Air Hitam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7">
                  <c:v>20</c:v>
                </c:pt>
                <c:pt idx="8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4C-4645-8877-F2AEF5FB146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Fast Crew Boat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995-4D75-BD4F-965932306EC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995-4D75-BD4F-965932306EC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995-4D75-BD4F-965932306E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M.T. Nautica Kota Tinggi</c:v>
                </c:pt>
                <c:pt idx="1">
                  <c:v>M.T. Nautica Batu Pahat</c:v>
                </c:pt>
                <c:pt idx="2">
                  <c:v>M.T. Nautica Maharani</c:v>
                </c:pt>
                <c:pt idx="3">
                  <c:v>M.T. Nautica Johor Bahru</c:v>
                </c:pt>
                <c:pt idx="4">
                  <c:v>M.T. Princess Sofea</c:v>
                </c:pt>
                <c:pt idx="5">
                  <c:v>M.T. Nautica Renggam</c:v>
                </c:pt>
                <c:pt idx="6">
                  <c:v>M.T. Nautica Pagoh</c:v>
                </c:pt>
                <c:pt idx="7">
                  <c:v>M.T. Nautica Tembikai</c:v>
                </c:pt>
                <c:pt idx="8">
                  <c:v>MT Nautica Muar</c:v>
                </c:pt>
                <c:pt idx="9">
                  <c:v>M.T. Nautica Tg. Puteri IV</c:v>
                </c:pt>
                <c:pt idx="10">
                  <c:v>M.V. Nautica Tg. Puteri V</c:v>
                </c:pt>
                <c:pt idx="11">
                  <c:v>M.V. Nautica Tg. Puteri XXX</c:v>
                </c:pt>
                <c:pt idx="12">
                  <c:v>M.V. Nautica Air Hitam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  <c:pt idx="9">
                  <c:v>11</c:v>
                </c:pt>
                <c:pt idx="10">
                  <c:v>11</c:v>
                </c:pt>
                <c:pt idx="11">
                  <c:v>2</c:v>
                </c:pt>
                <c:pt idx="1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4C-4645-8877-F2AEF5FB14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66295040"/>
        <c:axId val="166296576"/>
      </c:barChart>
      <c:catAx>
        <c:axId val="1662950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</c:spPr>
        <c:txPr>
          <a:bodyPr/>
          <a:lstStyle/>
          <a:p>
            <a:pPr>
              <a:defRPr sz="800" b="1" baseline="0"/>
            </a:pPr>
            <a:endParaRPr lang="en-US"/>
          </a:p>
        </c:txPr>
        <c:crossAx val="166296576"/>
        <c:crosses val="autoZero"/>
        <c:auto val="1"/>
        <c:lblAlgn val="ctr"/>
        <c:lblOffset val="100"/>
        <c:tickMarkSkip val="10"/>
        <c:noMultiLvlLbl val="0"/>
      </c:catAx>
      <c:valAx>
        <c:axId val="16629657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crossAx val="16629504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 w="31750"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500" baseline="0"/>
            </a:pPr>
            <a:r>
              <a:rPr lang="en-GB" sz="1500" baseline="0" dirty="0">
                <a:solidFill>
                  <a:srgbClr val="C00000"/>
                </a:solidFill>
              </a:rPr>
              <a:t>Vessel Age (based on year registered) and Type (27)</a:t>
            </a:r>
          </a:p>
        </c:rich>
      </c:tx>
      <c:layout>
        <c:manualLayout>
          <c:xMode val="edge"/>
          <c:yMode val="edge"/>
          <c:x val="0.12289702285475594"/>
          <c:y val="5.913186353835138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6207284556458498E-2"/>
          <c:y val="5.1214547589950319E-3"/>
          <c:w val="0.96535603186947483"/>
          <c:h val="0.60467801245677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Tugboats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/>
              <a:lstStyle/>
              <a:p>
                <a:pPr>
                  <a:defRPr sz="11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M.V. Nautica Tg. Puteri I</c:v>
                </c:pt>
                <c:pt idx="1">
                  <c:v>M.V. Nautica Tg. Puteri II</c:v>
                </c:pt>
                <c:pt idx="2">
                  <c:v>M.V. Nautica Tg. Puteri XI</c:v>
                </c:pt>
                <c:pt idx="3">
                  <c:v>M.V. Nautica Tg. Puteri XII</c:v>
                </c:pt>
                <c:pt idx="4">
                  <c:v>M.V. Nautica Tg. Puteri XV</c:v>
                </c:pt>
                <c:pt idx="5">
                  <c:v>M.V. Nautica Tg. Puteri XVI</c:v>
                </c:pt>
                <c:pt idx="6">
                  <c:v>M.V. Nautica Tg. Puteri XVII</c:v>
                </c:pt>
                <c:pt idx="7">
                  <c:v>M.V. Nautica Tg. Puteri XIX</c:v>
                </c:pt>
                <c:pt idx="8">
                  <c:v>M.V. Nautica Tg. Puteri XX</c:v>
                </c:pt>
                <c:pt idx="9">
                  <c:v>M.V. Nautica Tg. Puteri XXI</c:v>
                </c:pt>
                <c:pt idx="10">
                  <c:v>M.V. Nautica Tg. Puteri XXII</c:v>
                </c:pt>
                <c:pt idx="11">
                  <c:v>M.V. Nautica Tg. Puteri XXIII</c:v>
                </c:pt>
                <c:pt idx="12">
                  <c:v>M. V. Nautica Tg. Puteri XXIV</c:v>
                </c:pt>
                <c:pt idx="13">
                  <c:v>M.V. Nautica Tg. Puteri XXV</c:v>
                </c:pt>
                <c:pt idx="14">
                  <c:v>M.V. Nautica Tg. Puteri XXVI</c:v>
                </c:pt>
                <c:pt idx="15">
                  <c:v>M.V. Nautica Tg. Puteri XXVII</c:v>
                </c:pt>
                <c:pt idx="16">
                  <c:v>M.V. Nautica Tg. Puteri XXVIII</c:v>
                </c:pt>
                <c:pt idx="17">
                  <c:v>M.V. Nautica Tg. Puteri XXIX</c:v>
                </c:pt>
                <c:pt idx="18">
                  <c:v>M.V. Nautica Tg. Puteri XXXIII</c:v>
                </c:pt>
                <c:pt idx="19">
                  <c:v>M.V. Nautica Tg. Puteri XXXIV</c:v>
                </c:pt>
                <c:pt idx="20">
                  <c:v>M.V. Nautica Tg. Puteri VII</c:v>
                </c:pt>
                <c:pt idx="21">
                  <c:v>M.V. Nautica Tg. Puteri VIII</c:v>
                </c:pt>
                <c:pt idx="22">
                  <c:v>M.V. Nautica Tg. Puteri IX</c:v>
                </c:pt>
                <c:pt idx="23">
                  <c:v>M.V. Nautica Tg. Puteri X</c:v>
                </c:pt>
                <c:pt idx="24">
                  <c:v>M. V. Nautica Tg. Puteri XVIII</c:v>
                </c:pt>
                <c:pt idx="25">
                  <c:v>M.V. Nautica Tg. Puteri XXXV</c:v>
                </c:pt>
                <c:pt idx="26">
                  <c:v>M.V. Nautica Tg. Puteri XXXVI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11</c:v>
                </c:pt>
                <c:pt idx="1">
                  <c:v>11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15</c:v>
                </c:pt>
                <c:pt idx="19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3A-48C0-8E6E-DF86DE4B2B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Mooring Boats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M.V. Nautica Tg. Puteri I</c:v>
                </c:pt>
                <c:pt idx="1">
                  <c:v>M.V. Nautica Tg. Puteri II</c:v>
                </c:pt>
                <c:pt idx="2">
                  <c:v>M.V. Nautica Tg. Puteri XI</c:v>
                </c:pt>
                <c:pt idx="3">
                  <c:v>M.V. Nautica Tg. Puteri XII</c:v>
                </c:pt>
                <c:pt idx="4">
                  <c:v>M.V. Nautica Tg. Puteri XV</c:v>
                </c:pt>
                <c:pt idx="5">
                  <c:v>M.V. Nautica Tg. Puteri XVI</c:v>
                </c:pt>
                <c:pt idx="6">
                  <c:v>M.V. Nautica Tg. Puteri XVII</c:v>
                </c:pt>
                <c:pt idx="7">
                  <c:v>M.V. Nautica Tg. Puteri XIX</c:v>
                </c:pt>
                <c:pt idx="8">
                  <c:v>M.V. Nautica Tg. Puteri XX</c:v>
                </c:pt>
                <c:pt idx="9">
                  <c:v>M.V. Nautica Tg. Puteri XXI</c:v>
                </c:pt>
                <c:pt idx="10">
                  <c:v>M.V. Nautica Tg. Puteri XXII</c:v>
                </c:pt>
                <c:pt idx="11">
                  <c:v>M.V. Nautica Tg. Puteri XXIII</c:v>
                </c:pt>
                <c:pt idx="12">
                  <c:v>M. V. Nautica Tg. Puteri XXIV</c:v>
                </c:pt>
                <c:pt idx="13">
                  <c:v>M.V. Nautica Tg. Puteri XXV</c:v>
                </c:pt>
                <c:pt idx="14">
                  <c:v>M.V. Nautica Tg. Puteri XXVI</c:v>
                </c:pt>
                <c:pt idx="15">
                  <c:v>M.V. Nautica Tg. Puteri XXVII</c:v>
                </c:pt>
                <c:pt idx="16">
                  <c:v>M.V. Nautica Tg. Puteri XXVIII</c:v>
                </c:pt>
                <c:pt idx="17">
                  <c:v>M.V. Nautica Tg. Puteri XXIX</c:v>
                </c:pt>
                <c:pt idx="18">
                  <c:v>M.V. Nautica Tg. Puteri XXXIII</c:v>
                </c:pt>
                <c:pt idx="19">
                  <c:v>M.V. Nautica Tg. Puteri XXXIV</c:v>
                </c:pt>
                <c:pt idx="20">
                  <c:v>M.V. Nautica Tg. Puteri VII</c:v>
                </c:pt>
                <c:pt idx="21">
                  <c:v>M.V. Nautica Tg. Puteri VIII</c:v>
                </c:pt>
                <c:pt idx="22">
                  <c:v>M.V. Nautica Tg. Puteri IX</c:v>
                </c:pt>
                <c:pt idx="23">
                  <c:v>M.V. Nautica Tg. Puteri X</c:v>
                </c:pt>
                <c:pt idx="24">
                  <c:v>M. V. Nautica Tg. Puteri XVIII</c:v>
                </c:pt>
                <c:pt idx="25">
                  <c:v>M.V. Nautica Tg. Puteri XXXV</c:v>
                </c:pt>
                <c:pt idx="26">
                  <c:v>M.V. Nautica Tg. Puteri XXXVI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20">
                  <c:v>7</c:v>
                </c:pt>
                <c:pt idx="21">
                  <c:v>7</c:v>
                </c:pt>
                <c:pt idx="22">
                  <c:v>6</c:v>
                </c:pt>
                <c:pt idx="23">
                  <c:v>6</c:v>
                </c:pt>
                <c:pt idx="24">
                  <c:v>3</c:v>
                </c:pt>
                <c:pt idx="25">
                  <c:v>20</c:v>
                </c:pt>
                <c:pt idx="26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3A-48C0-8E6E-DF86DE4B2B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66360960"/>
        <c:axId val="166362496"/>
      </c:barChart>
      <c:catAx>
        <c:axId val="1663609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/>
        </c:spPr>
        <c:txPr>
          <a:bodyPr/>
          <a:lstStyle/>
          <a:p>
            <a:pPr>
              <a:defRPr sz="700" b="1" baseline="0"/>
            </a:pPr>
            <a:endParaRPr lang="en-US"/>
          </a:p>
        </c:txPr>
        <c:crossAx val="166362496"/>
        <c:crosses val="autoZero"/>
        <c:auto val="1"/>
        <c:lblAlgn val="ctr"/>
        <c:lblOffset val="100"/>
        <c:tickMarkSkip val="10"/>
        <c:noMultiLvlLbl val="0"/>
      </c:catAx>
      <c:valAx>
        <c:axId val="16636249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crossAx val="16636096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 w="31750"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REVENUE </a:t>
            </a:r>
            <a:r>
              <a:rPr lang="en-US" sz="1200"/>
              <a:t>(RM'000)</a:t>
            </a:r>
          </a:p>
        </c:rich>
      </c:tx>
      <c:layout>
        <c:manualLayout>
          <c:xMode val="edge"/>
          <c:yMode val="edge"/>
          <c:x val="2.577077865266841E-2"/>
          <c:y val="1.3888888888888888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'[Tables and Charts- EA   tech(ary).xlsx]Sheet2'!$B$2</c:f>
              <c:strCache>
                <c:ptCount val="1"/>
                <c:pt idx="0">
                  <c:v>REVENUE (RM'000)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c:spPr>
          <c:invertIfNegative val="0"/>
          <c:dPt>
            <c:idx val="4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B924-4764-B8BF-B1D00F1B87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'[Tables and Charts- EA   tech(ary).xlsx]Sheet2'!$D$1:$H$1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 (Restated)</c:v>
                </c:pt>
                <c:pt idx="4">
                  <c:v>2016</c:v>
                </c:pt>
              </c:strCache>
            </c:strRef>
          </c:cat>
          <c:val>
            <c:numRef>
              <c:f>'[Tables and Charts- EA   tech(ary).xlsx]Sheet2'!$D$2:$H$2</c:f>
              <c:numCache>
                <c:formatCode>_(* #,##0.0_);_(* \(#,##0.0\);_(* "-"??_);_(@_)</c:formatCode>
                <c:ptCount val="5"/>
                <c:pt idx="0">
                  <c:v>102.724</c:v>
                </c:pt>
                <c:pt idx="1">
                  <c:v>121.11799999999999</c:v>
                </c:pt>
                <c:pt idx="2">
                  <c:v>155.65700000000001</c:v>
                </c:pt>
                <c:pt idx="3">
                  <c:v>536.529</c:v>
                </c:pt>
                <c:pt idx="4">
                  <c:v>591.66300000000001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24-4764-B8BF-B1D00F1B87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axId val="140969088"/>
        <c:axId val="140970624"/>
      </c:barChart>
      <c:catAx>
        <c:axId val="140969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40970624"/>
        <c:crosses val="autoZero"/>
        <c:auto val="1"/>
        <c:lblAlgn val="ctr"/>
        <c:lblOffset val="100"/>
        <c:noMultiLvlLbl val="0"/>
      </c:catAx>
      <c:valAx>
        <c:axId val="14097062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_(* #,##0.0_);_(* \(#,##0.0\);_(* &quot;-&quot;??_);_(@_)" sourceLinked="1"/>
        <c:majorTickMark val="out"/>
        <c:minorTickMark val="none"/>
        <c:tickLblPos val="nextTo"/>
        <c:crossAx val="140969088"/>
        <c:crosses val="autoZero"/>
        <c:crossBetween val="between"/>
      </c:valAx>
    </c:plotArea>
    <c:plotVisOnly val="1"/>
    <c:dispBlanksAs val="gap"/>
    <c:showDLblsOverMax val="0"/>
  </c:chart>
  <c:spPr>
    <a:solidFill>
      <a:srgbClr val="F3F0F6"/>
    </a:solidFill>
    <a:ln>
      <a:solidFill>
        <a:schemeClr val="tx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EBITDA </a:t>
            </a:r>
            <a:r>
              <a:rPr lang="en-US" sz="1200"/>
              <a:t>(RM'000)</a:t>
            </a:r>
          </a:p>
        </c:rich>
      </c:tx>
      <c:layout>
        <c:manualLayout>
          <c:xMode val="edge"/>
          <c:yMode val="edge"/>
          <c:x val="3.0215223097112873E-2"/>
          <c:y val="3.24074074074074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601382060368447"/>
          <c:y val="0.2912765384235011"/>
          <c:w val="0.80686881304659586"/>
          <c:h val="0.509146039947638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'[Tables and Charts- EA   tech(ary).xlsx]Sheet2'!$B$3</c:f>
              <c:strCache>
                <c:ptCount val="1"/>
                <c:pt idx="0">
                  <c:v>EBITDA (RM'000)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D7A7-4E4F-AA0B-47F408683E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'[Tables and Charts- EA   tech(ary).xlsx]Sheet2'!$D$1:$H$1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 (Restated)</c:v>
                </c:pt>
                <c:pt idx="4">
                  <c:v>2016</c:v>
                </c:pt>
              </c:strCache>
            </c:strRef>
          </c:cat>
          <c:val>
            <c:numRef>
              <c:f>'[Tables and Charts- EA   tech(ary).xlsx]Sheet2'!$D$3:$H$3</c:f>
              <c:numCache>
                <c:formatCode>_(* #,##0.0_);_(* \(#,##0.0\);_(* "-"??_);_(@_)</c:formatCode>
                <c:ptCount val="5"/>
                <c:pt idx="0">
                  <c:v>53.613999999999997</c:v>
                </c:pt>
                <c:pt idx="1">
                  <c:v>52.427999999999997</c:v>
                </c:pt>
                <c:pt idx="2">
                  <c:v>56.859000000000002</c:v>
                </c:pt>
                <c:pt idx="3">
                  <c:v>72.165000000000006</c:v>
                </c:pt>
                <c:pt idx="4">
                  <c:v>92.200999999999993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A7-4E4F-AA0B-47F408683E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axId val="146673664"/>
        <c:axId val="146675200"/>
      </c:barChart>
      <c:catAx>
        <c:axId val="146673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46675200"/>
        <c:crosses val="autoZero"/>
        <c:auto val="1"/>
        <c:lblAlgn val="ctr"/>
        <c:lblOffset val="100"/>
        <c:noMultiLvlLbl val="0"/>
      </c:catAx>
      <c:valAx>
        <c:axId val="14667520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_(* #,##0.0_);_(* \(#,##0.0\);_(* &quot;-&quot;??_);_(@_)" sourceLinked="1"/>
        <c:majorTickMark val="out"/>
        <c:minorTickMark val="none"/>
        <c:tickLblPos val="nextTo"/>
        <c:crossAx val="146673664"/>
        <c:crosses val="autoZero"/>
        <c:crossBetween val="between"/>
      </c:valAx>
    </c:plotArea>
    <c:plotVisOnly val="1"/>
    <c:dispBlanksAs val="gap"/>
    <c:showDLblsOverMax val="0"/>
  </c:chart>
  <c:spPr>
    <a:solidFill>
      <a:srgbClr val="F3F0F6"/>
    </a:solidFill>
    <a:ln>
      <a:solidFill>
        <a:schemeClr val="tx1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GROSS PROFIT </a:t>
            </a:r>
            <a:r>
              <a:rPr lang="en-US" sz="1200"/>
              <a:t>(RM'000)</a:t>
            </a:r>
          </a:p>
        </c:rich>
      </c:tx>
      <c:layout>
        <c:manualLayout>
          <c:xMode val="edge"/>
          <c:yMode val="edge"/>
          <c:x val="2.3472222222222228E-2"/>
          <c:y val="2.777777777777777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'[Tables and Charts- EA   tech(ary).xlsx]Sheet2'!$B$4</c:f>
              <c:strCache>
                <c:ptCount val="1"/>
                <c:pt idx="0">
                  <c:v>GROSS PROFIT (RM'000)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c:spPr>
          <c:invertIfNegative val="0"/>
          <c:dPt>
            <c:idx val="4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F402-435F-B0CF-02086433F7C2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'[Tables and Charts- EA   tech(ary).xlsx]Sheet2'!$D$1:$H$1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 (Restated)</c:v>
                </c:pt>
                <c:pt idx="4">
                  <c:v>2016</c:v>
                </c:pt>
              </c:strCache>
            </c:strRef>
          </c:cat>
          <c:val>
            <c:numRef>
              <c:f>'[Tables and Charts- EA   tech(ary).xlsx]Sheet2'!$D$4:$H$4</c:f>
              <c:numCache>
                <c:formatCode>_(* #,##0.0_);_(* \(#,##0.0\);_(* "-"??_);_(@_)</c:formatCode>
                <c:ptCount val="5"/>
                <c:pt idx="0">
                  <c:v>37.110999999999997</c:v>
                </c:pt>
                <c:pt idx="1">
                  <c:v>40.569000000000003</c:v>
                </c:pt>
                <c:pt idx="2">
                  <c:v>46.048000000000002</c:v>
                </c:pt>
                <c:pt idx="3">
                  <c:v>118.193</c:v>
                </c:pt>
                <c:pt idx="4">
                  <c:v>99.557000000000002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02-435F-B0CF-02086433F7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axId val="147987072"/>
        <c:axId val="148017536"/>
      </c:barChart>
      <c:catAx>
        <c:axId val="147987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8017536"/>
        <c:crosses val="autoZero"/>
        <c:auto val="1"/>
        <c:lblAlgn val="ctr"/>
        <c:lblOffset val="100"/>
        <c:noMultiLvlLbl val="0"/>
      </c:catAx>
      <c:valAx>
        <c:axId val="14801753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_(* #,##0.0_);_(* \(#,##0.0\);_(* &quot;-&quot;??_);_(@_)" sourceLinked="1"/>
        <c:majorTickMark val="out"/>
        <c:minorTickMark val="none"/>
        <c:tickLblPos val="nextTo"/>
        <c:crossAx val="147987072"/>
        <c:crosses val="autoZero"/>
        <c:crossBetween val="between"/>
      </c:valAx>
    </c:plotArea>
    <c:plotVisOnly val="1"/>
    <c:dispBlanksAs val="gap"/>
    <c:showDLblsOverMax val="0"/>
  </c:chart>
  <c:spPr>
    <a:solidFill>
      <a:srgbClr val="F3F0F6"/>
    </a:solidFill>
    <a:ln>
      <a:solidFill>
        <a:schemeClr val="tx1"/>
      </a:solidFill>
    </a:ln>
  </c:spPr>
  <c:txPr>
    <a:bodyPr/>
    <a:lstStyle/>
    <a:p>
      <a:pPr>
        <a:defRPr b="1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PROFIT BEFORE TAX </a:t>
            </a:r>
            <a:r>
              <a:rPr lang="en-US" sz="1200"/>
              <a:t>(RM'000)</a:t>
            </a:r>
          </a:p>
        </c:rich>
      </c:tx>
      <c:layout>
        <c:manualLayout>
          <c:xMode val="edge"/>
          <c:yMode val="edge"/>
          <c:x val="3.3243000874890627E-2"/>
          <c:y val="2.777777777777777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'[Tables and Charts- EA   tech(ary).xlsx]Sheet2'!$B$5:$C$5</c:f>
              <c:strCache>
                <c:ptCount val="1"/>
                <c:pt idx="0">
                  <c:v>PROFIT BEFORE TAX (RM'000)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4B7-47CA-BE68-FC1B8F0BA7D1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'[Tables and Charts- EA   tech(ary).xlsx]Sheet2'!$D$1:$H$1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 (Restated)</c:v>
                </c:pt>
                <c:pt idx="4">
                  <c:v>2016</c:v>
                </c:pt>
              </c:strCache>
            </c:strRef>
          </c:cat>
          <c:val>
            <c:numRef>
              <c:f>'[Tables and Charts- EA   tech(ary).xlsx]Sheet2'!$D$5:$H$5</c:f>
              <c:numCache>
                <c:formatCode>_(* #,##0.0_);_(* \(#,##0.0\);_(* "-"??_);_(@_)</c:formatCode>
                <c:ptCount val="5"/>
                <c:pt idx="0">
                  <c:v>24.265000000000001</c:v>
                </c:pt>
                <c:pt idx="1">
                  <c:v>21.913</c:v>
                </c:pt>
                <c:pt idx="2">
                  <c:v>19.687000000000001</c:v>
                </c:pt>
                <c:pt idx="3">
                  <c:v>15.818</c:v>
                </c:pt>
                <c:pt idx="4">
                  <c:v>21.541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B7-47CA-BE68-FC1B8F0BA7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axId val="148104704"/>
        <c:axId val="148106240"/>
      </c:barChart>
      <c:catAx>
        <c:axId val="148104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8106240"/>
        <c:crosses val="autoZero"/>
        <c:auto val="1"/>
        <c:lblAlgn val="ctr"/>
        <c:lblOffset val="100"/>
        <c:noMultiLvlLbl val="0"/>
      </c:catAx>
      <c:valAx>
        <c:axId val="14810624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_(* #,##0.0_);_(* \(#,##0.0\);_(* &quot;-&quot;??_);_(@_)" sourceLinked="1"/>
        <c:majorTickMark val="out"/>
        <c:minorTickMark val="none"/>
        <c:tickLblPos val="nextTo"/>
        <c:crossAx val="148104704"/>
        <c:crosses val="autoZero"/>
        <c:crossBetween val="between"/>
      </c:valAx>
    </c:plotArea>
    <c:plotVisOnly val="1"/>
    <c:dispBlanksAs val="gap"/>
    <c:showDLblsOverMax val="0"/>
  </c:chart>
  <c:spPr>
    <a:solidFill>
      <a:srgbClr val="F3F0F6"/>
    </a:solidFill>
    <a:ln>
      <a:solidFill>
        <a:schemeClr val="tx1"/>
      </a:solidFill>
    </a:ln>
  </c:spPr>
  <c:txPr>
    <a:bodyPr/>
    <a:lstStyle/>
    <a:p>
      <a:pPr>
        <a:defRPr b="1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25917-CB97-4BB2-940E-DFD434175A1B}" type="datetimeFigureOut">
              <a:rPr lang="en-MY" smtClean="0"/>
              <a:t>15/5/2017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20DF6-7991-4D57-9D36-968597BE4A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15362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B0454-F9E4-45A2-8E14-D5E413D1C635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C76EA-0104-4E47-B0B8-FC4D95553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15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C76EA-0104-4E47-B0B8-FC4D95553F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96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C76EA-0104-4E47-B0B8-FC4D95553F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22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56206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C76EA-0104-4E47-B0B8-FC4D95553F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52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46396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AppData\Local\Temp\Rar$DI01.678\template_mai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12776"/>
            <a:ext cx="6400800" cy="838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324600"/>
            <a:ext cx="2895600" cy="365125"/>
          </a:xfrm>
        </p:spPr>
        <p:txBody>
          <a:bodyPr/>
          <a:lstStyle/>
          <a:p>
            <a:r>
              <a:rPr lang="en-US"/>
              <a:t>Internal Use Only – March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3211" y="6400800"/>
            <a:ext cx="2133600" cy="365125"/>
          </a:xfrm>
        </p:spPr>
        <p:txBody>
          <a:bodyPr/>
          <a:lstStyle/>
          <a:p>
            <a:fld id="{123EFB21-49EC-435D-BD03-D3155ED2D47F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C:\Users\Acer Aspire S3\Desktop\ea logo new.png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609600"/>
            <a:ext cx="2028675" cy="8259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5420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Use Only – March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FB21-49EC-435D-BD03-D3155ED2D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92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Use Only – March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FB21-49EC-435D-BD03-D3155ED2D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9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14"/>
          <a:stretch/>
        </p:blipFill>
        <p:spPr bwMode="auto">
          <a:xfrm>
            <a:off x="1" y="26768"/>
            <a:ext cx="2829910" cy="684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9454"/>
            <a:ext cx="8229600" cy="646331"/>
          </a:xfr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lang="en-US" sz="3600" dirty="0">
                <a:solidFill>
                  <a:srgbClr val="C00000"/>
                </a:solidFill>
              </a:defRPr>
            </a:lvl1pPr>
          </a:lstStyle>
          <a:p>
            <a:pPr lvl="0" algn="l"/>
            <a:r>
              <a:rPr lang="en-US" dirty="0"/>
              <a:t>   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70637"/>
            <a:ext cx="2895600" cy="212725"/>
          </a:xfrm>
        </p:spPr>
        <p:txBody>
          <a:bodyPr/>
          <a:lstStyle>
            <a:lvl1pPr>
              <a:defRPr sz="1000" i="1"/>
            </a:lvl1pPr>
          </a:lstStyle>
          <a:p>
            <a:r>
              <a:rPr lang="en-US"/>
              <a:t>Internal Use Only – March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00800"/>
            <a:ext cx="2133600" cy="365125"/>
          </a:xfrm>
        </p:spPr>
        <p:txBody>
          <a:bodyPr/>
          <a:lstStyle>
            <a:lvl1pPr>
              <a:defRPr sz="1100"/>
            </a:lvl1pPr>
          </a:lstStyle>
          <a:p>
            <a:fld id="{123EFB21-49EC-435D-BD03-D3155ED2D47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5182" y="152399"/>
            <a:ext cx="1032618" cy="38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5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Use Only – March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FB21-49EC-435D-BD03-D3155ED2D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56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Use Only – March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FB21-49EC-435D-BD03-D3155ED2D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93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Use Only – March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FB21-49EC-435D-BD03-D3155ED2D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89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Use Only – 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FB21-49EC-435D-BD03-D3155ED2D47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2895600" y="6432549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Private &amp; Confidential – October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25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Use Only – March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FB21-49EC-435D-BD03-D3155ED2D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78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Use Only – March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FB21-49EC-435D-BD03-D3155ED2D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43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Use Only – March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FB21-49EC-435D-BD03-D3155ED2D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55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84528"/>
            <a:ext cx="8229600" cy="52322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lvl="0" algn="l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Internal Use Only – March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EFB21-49EC-435D-BD03-D3155ED2D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0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lang="en-US" sz="2800" b="1" kern="1200">
          <a:solidFill>
            <a:schemeClr val="tx1"/>
          </a:solidFill>
          <a:effectLst/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18" Type="http://schemas.openxmlformats.org/officeDocument/2006/relationships/image" Target="../media/image32.emf"/><Relationship Id="rId3" Type="http://schemas.openxmlformats.org/officeDocument/2006/relationships/image" Target="../media/image18.png"/><Relationship Id="rId7" Type="http://schemas.openxmlformats.org/officeDocument/2006/relationships/image" Target="../media/image22.emf"/><Relationship Id="rId12" Type="http://schemas.microsoft.com/office/2007/relationships/hdphoto" Target="../media/hdphoto1.wdp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29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2" y="14733"/>
            <a:ext cx="7291388" cy="684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35521"/>
            <a:ext cx="1586078" cy="73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69306" y="270641"/>
            <a:ext cx="6858000" cy="2000548"/>
          </a:xfrm>
          <a:prstGeom prst="rect">
            <a:avLst/>
          </a:prstGeom>
          <a:noFill/>
          <a:scene3d>
            <a:camera prst="orthographicFront"/>
            <a:lightRig rig="sunset" dir="t"/>
          </a:scene3d>
          <a:sp3d prstMaterial="dkEdge"/>
        </p:spPr>
        <p:txBody>
          <a:bodyPr wrap="square" rtlCol="0">
            <a:spAutoFit/>
            <a:sp3d extrusionH="57150" prstMaterial="dkEdge">
              <a:bevelT w="38100" h="38100"/>
            </a:sp3d>
          </a:bodyPr>
          <a:lstStyle/>
          <a:p>
            <a:pPr algn="ctr"/>
            <a:r>
              <a:rPr lang="en-US" sz="3800" b="1" dirty="0">
                <a:solidFill>
                  <a:srgbClr val="0070C0"/>
                </a:solidFill>
                <a:effectLst/>
              </a:rPr>
              <a:t>E.A. </a:t>
            </a:r>
            <a:r>
              <a:rPr lang="en-US" sz="3800" b="1" dirty="0">
                <a:solidFill>
                  <a:srgbClr val="FF0000"/>
                </a:solidFill>
                <a:effectLst/>
              </a:rPr>
              <a:t>TECHNIQUE</a:t>
            </a:r>
            <a:r>
              <a:rPr lang="en-US" sz="3800" b="1" dirty="0">
                <a:effectLst/>
              </a:rPr>
              <a:t> </a:t>
            </a:r>
            <a:r>
              <a:rPr lang="en-US" sz="3800" b="1" dirty="0">
                <a:solidFill>
                  <a:srgbClr val="0070C0"/>
                </a:solidFill>
                <a:effectLst/>
              </a:rPr>
              <a:t>(M) BERHAD</a:t>
            </a:r>
          </a:p>
          <a:p>
            <a:pPr algn="ctr"/>
            <a:r>
              <a:rPr lang="en-MY" sz="2500" b="1" dirty="0"/>
              <a:t>23rd Annual General Meeting</a:t>
            </a:r>
          </a:p>
          <a:p>
            <a:pPr algn="ctr"/>
            <a:r>
              <a:rPr lang="en-MY" sz="2500" b="1" dirty="0"/>
              <a:t>17 May 2017</a:t>
            </a:r>
          </a:p>
          <a:p>
            <a:pPr algn="ctr"/>
            <a:endParaRPr lang="en-US" sz="3600" dirty="0">
              <a:solidFill>
                <a:srgbClr val="003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109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FB21-49EC-435D-BD03-D3155ED2D47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533400" y="259377"/>
            <a:ext cx="7048500" cy="646331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Going Forward</a:t>
            </a:r>
            <a:endParaRPr lang="en-MY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Sustainability of earnings</a:t>
            </a:r>
          </a:p>
          <a:p>
            <a:pPr marL="398463" indent="0" algn="just">
              <a:buNone/>
            </a:pPr>
            <a:r>
              <a:rPr lang="en-US" sz="2000" dirty="0"/>
              <a:t>Recurring revenues with balance mix of long term and midterm charters. Projects spread from </a:t>
            </a:r>
            <a:r>
              <a:rPr lang="en-US" sz="2000" dirty="0" err="1"/>
              <a:t>i</a:t>
            </a:r>
            <a:r>
              <a:rPr lang="en-US" sz="2000" dirty="0"/>
              <a:t>) port operations to ii) transportation of finished products and to iii) brownfields (</a:t>
            </a:r>
            <a:r>
              <a:rPr lang="en-US" sz="2000" dirty="0" err="1"/>
              <a:t>ie</a:t>
            </a:r>
            <a:r>
              <a:rPr lang="en-US" sz="2000" dirty="0"/>
              <a:t> production fields and not exploration related)</a:t>
            </a:r>
          </a:p>
          <a:p>
            <a:pPr marL="398463" indent="0" algn="just">
              <a:buNone/>
            </a:pPr>
            <a:endParaRPr lang="en-US" sz="2000" dirty="0"/>
          </a:p>
          <a:p>
            <a:r>
              <a:rPr lang="en-US" dirty="0">
                <a:solidFill>
                  <a:srgbClr val="FF0000"/>
                </a:solidFill>
              </a:rPr>
              <a:t>New Business coming in / Bid Book</a:t>
            </a:r>
          </a:p>
          <a:p>
            <a:pPr marL="398463" indent="0" algn="just">
              <a:buNone/>
            </a:pPr>
            <a:r>
              <a:rPr lang="en-US" sz="2000" dirty="0"/>
              <a:t>Existing order book of RM1.7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billion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strengthen by contracts secured commencing in 2015/16 with upside from bid book in excess of RM1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billion.</a:t>
            </a:r>
          </a:p>
          <a:p>
            <a:pPr marL="398463" indent="0" algn="just">
              <a:buNone/>
            </a:pPr>
            <a:endParaRPr lang="en-US" sz="2000" dirty="0"/>
          </a:p>
          <a:p>
            <a:r>
              <a:rPr lang="en-US" dirty="0">
                <a:solidFill>
                  <a:srgbClr val="FF0000"/>
                </a:solidFill>
              </a:rPr>
              <a:t>GLC shareholder and strong Balance Sheet</a:t>
            </a:r>
          </a:p>
          <a:p>
            <a:pPr marL="398463" indent="0" algn="just">
              <a:buNone/>
            </a:pPr>
            <a:r>
              <a:rPr lang="en-US" sz="2100" dirty="0"/>
              <a:t>Johor Corp (thru Kulim </a:t>
            </a:r>
            <a:r>
              <a:rPr lang="en-US" sz="2100" dirty="0" err="1"/>
              <a:t>Bhd</a:t>
            </a:r>
            <a:r>
              <a:rPr lang="en-US" sz="2100" dirty="0"/>
              <a:t>) is a 51% shareholder. Gearing levels manageable at 1.6x with matching long term debt and longer charter tenures. US$ debt similarly naturally hedged with US$ lease charters.</a:t>
            </a:r>
          </a:p>
        </p:txBody>
      </p:sp>
    </p:spTree>
    <p:extLst>
      <p:ext uri="{BB962C8B-B14F-4D97-AF65-F5344CB8AC3E}">
        <p14:creationId xmlns:p14="http://schemas.microsoft.com/office/powerpoint/2010/main" val="3317216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0499" y="76200"/>
            <a:ext cx="8696325" cy="561975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Arial" pitchFamily="34" charset="0"/>
              <a:cs typeface="Arial" pitchFamily="34" charset="0"/>
            </a:endParaRPr>
          </a:p>
          <a:p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885571"/>
            <a:ext cx="402227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THANK YOU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Questions ?</a:t>
            </a:r>
            <a:endParaRPr lang="en-MY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FB21-49EC-435D-BD03-D3155ED2D47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43400" y="2819400"/>
            <a:ext cx="3750565" cy="269304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endParaRPr lang="en-US" sz="1300" b="1" dirty="0">
              <a:solidFill>
                <a:schemeClr val="bg1"/>
              </a:solidFill>
            </a:endParaRPr>
          </a:p>
          <a:p>
            <a:r>
              <a:rPr lang="en-US" sz="1300" b="1" i="1" dirty="0">
                <a:solidFill>
                  <a:schemeClr val="bg1"/>
                </a:solidFill>
              </a:rPr>
              <a:t>DATO’ IR. ABDUL HAK BIN MD. AMIN</a:t>
            </a:r>
          </a:p>
          <a:p>
            <a:endParaRPr lang="en-US" sz="1300" b="1" i="1" dirty="0">
              <a:solidFill>
                <a:schemeClr val="bg1"/>
              </a:solidFill>
            </a:endParaRPr>
          </a:p>
          <a:p>
            <a:r>
              <a:rPr lang="en-US" sz="1300" b="1" i="1" dirty="0">
                <a:solidFill>
                  <a:schemeClr val="bg1"/>
                </a:solidFill>
              </a:rPr>
              <a:t>   </a:t>
            </a:r>
            <a:r>
              <a:rPr lang="en-US" sz="1300" b="1" i="1" u="sng" dirty="0">
                <a:solidFill>
                  <a:schemeClr val="bg1"/>
                </a:solidFill>
              </a:rPr>
              <a:t>Address</a:t>
            </a:r>
          </a:p>
          <a:p>
            <a:r>
              <a:rPr lang="en-US" sz="1300" b="1" i="1" dirty="0">
                <a:solidFill>
                  <a:schemeClr val="bg1"/>
                </a:solidFill>
              </a:rPr>
              <a:t>  </a:t>
            </a:r>
            <a:r>
              <a:rPr lang="en-US" sz="1300" b="1" i="1" dirty="0" err="1">
                <a:solidFill>
                  <a:schemeClr val="bg1"/>
                </a:solidFill>
              </a:rPr>
              <a:t>Setiawangsa</a:t>
            </a:r>
            <a:r>
              <a:rPr lang="en-US" sz="1300" b="1" i="1" dirty="0">
                <a:solidFill>
                  <a:schemeClr val="bg1"/>
                </a:solidFill>
              </a:rPr>
              <a:t> Business Suites</a:t>
            </a:r>
            <a:br>
              <a:rPr lang="en-US" sz="1300" b="1" i="1" dirty="0">
                <a:solidFill>
                  <a:schemeClr val="bg1"/>
                </a:solidFill>
              </a:rPr>
            </a:br>
            <a:r>
              <a:rPr lang="en-US" sz="1300" b="1" i="1" dirty="0">
                <a:solidFill>
                  <a:schemeClr val="bg1"/>
                </a:solidFill>
              </a:rPr>
              <a:t>  Unit C-3A-3A, No.2 Jalan Setiawangsa 11,</a:t>
            </a:r>
            <a:br>
              <a:rPr lang="en-US" sz="1300" b="1" i="1" dirty="0">
                <a:solidFill>
                  <a:schemeClr val="bg1"/>
                </a:solidFill>
              </a:rPr>
            </a:br>
            <a:r>
              <a:rPr lang="en-US" sz="1300" b="1" i="1" dirty="0">
                <a:solidFill>
                  <a:schemeClr val="bg1"/>
                </a:solidFill>
              </a:rPr>
              <a:t>  Taman Setiawangsa, 54200 Kuala Lumpur,</a:t>
            </a:r>
            <a:br>
              <a:rPr lang="en-US" sz="1300" b="1" i="1" dirty="0">
                <a:solidFill>
                  <a:schemeClr val="bg1"/>
                </a:solidFill>
              </a:rPr>
            </a:br>
            <a:r>
              <a:rPr lang="en-US" sz="1300" b="1" i="1" dirty="0">
                <a:solidFill>
                  <a:schemeClr val="bg1"/>
                </a:solidFill>
              </a:rPr>
              <a:t>  Malaysia.</a:t>
            </a:r>
          </a:p>
          <a:p>
            <a:endParaRPr lang="en-US" sz="1300" b="1" i="1" dirty="0">
              <a:solidFill>
                <a:schemeClr val="bg1"/>
              </a:solidFill>
            </a:endParaRPr>
          </a:p>
          <a:p>
            <a:r>
              <a:rPr lang="en-US" sz="1300" b="1" i="1" dirty="0">
                <a:solidFill>
                  <a:schemeClr val="bg1"/>
                </a:solidFill>
              </a:rPr>
              <a:t>  </a:t>
            </a:r>
            <a:r>
              <a:rPr lang="en-US" sz="1300" b="1" i="1" u="sng" dirty="0">
                <a:solidFill>
                  <a:schemeClr val="bg1"/>
                </a:solidFill>
              </a:rPr>
              <a:t>Contact </a:t>
            </a:r>
          </a:p>
          <a:p>
            <a:r>
              <a:rPr lang="en-US" sz="1300" b="1" i="1" dirty="0">
                <a:solidFill>
                  <a:schemeClr val="bg1"/>
                </a:solidFill>
              </a:rPr>
              <a:t>  Tel      : 03 4252 5422 </a:t>
            </a:r>
          </a:p>
          <a:p>
            <a:r>
              <a:rPr lang="en-US" sz="1300" b="1" i="1" dirty="0">
                <a:solidFill>
                  <a:schemeClr val="bg1"/>
                </a:solidFill>
              </a:rPr>
              <a:t>  Fax     : 03 4252 2163 / 03 4251 2985  	 </a:t>
            </a:r>
          </a:p>
          <a:p>
            <a:r>
              <a:rPr lang="en-US" sz="1300" b="1" i="1" dirty="0">
                <a:solidFill>
                  <a:schemeClr val="bg1"/>
                </a:solidFill>
              </a:rPr>
              <a:t>  Email : eat@Eatechnique.com.my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09264" y="6858000"/>
            <a:ext cx="1752264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663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9454"/>
            <a:ext cx="8229600" cy="646331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Corporate Overview</a:t>
            </a:r>
            <a:endParaRPr lang="en-MY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FB21-49EC-435D-BD03-D3155ED2D47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3810000" cy="34290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1800" dirty="0"/>
              <a:t>Incorporated on 18 January 1993 as a private limited company as E.A. Technique (M) </a:t>
            </a:r>
            <a:r>
              <a:rPr lang="en-US" sz="1800" dirty="0" err="1"/>
              <a:t>Sdn</a:t>
            </a:r>
            <a:r>
              <a:rPr lang="en-US" sz="1800" dirty="0"/>
              <a:t> Bhd. </a:t>
            </a:r>
          </a:p>
          <a:p>
            <a:pPr algn="just"/>
            <a:r>
              <a:rPr lang="en-US" sz="1800" dirty="0"/>
              <a:t>Secured Petronas license in 1995.</a:t>
            </a:r>
          </a:p>
          <a:p>
            <a:pPr algn="just"/>
            <a:r>
              <a:rPr lang="en-US" sz="1800" dirty="0"/>
              <a:t>Dato’ Hak appointed Managing Director in 2002</a:t>
            </a:r>
          </a:p>
          <a:p>
            <a:pPr algn="just"/>
            <a:r>
              <a:rPr lang="en-US" sz="1800" dirty="0"/>
              <a:t>Kulim (M) Berhad holds a 50.6% equity via </a:t>
            </a:r>
            <a:r>
              <a:rPr lang="en-US" sz="1800" dirty="0" err="1"/>
              <a:t>Sindora</a:t>
            </a:r>
            <a:r>
              <a:rPr lang="en-US" sz="1800" dirty="0"/>
              <a:t> </a:t>
            </a:r>
            <a:r>
              <a:rPr lang="en-US" sz="1800" dirty="0" err="1"/>
              <a:t>Berhad</a:t>
            </a:r>
            <a:r>
              <a:rPr lang="en-US" sz="1800" dirty="0"/>
              <a:t> and has been a shareholder since Dec 2006. </a:t>
            </a:r>
          </a:p>
          <a:p>
            <a:pPr algn="just"/>
            <a:r>
              <a:rPr lang="en-US" sz="1800" dirty="0"/>
              <a:t>Listed on Bursa Malaysia Main Board on 11 December 2014</a:t>
            </a:r>
          </a:p>
          <a:p>
            <a:pPr algn="just"/>
            <a:endParaRPr lang="en-US" sz="1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818913"/>
              </p:ext>
            </p:extLst>
          </p:nvPr>
        </p:nvGraphicFramePr>
        <p:xfrm>
          <a:off x="4648200" y="1082675"/>
          <a:ext cx="3962400" cy="303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Worksheet" r:id="rId3" imgW="3000367" imgH="2295540" progId="Excel.Sheet.12">
                  <p:embed/>
                </p:oleObj>
              </mc:Choice>
              <mc:Fallback>
                <p:oleObj name="Worksheet" r:id="rId3" imgW="3000367" imgH="22955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8200" y="1082675"/>
                        <a:ext cx="3962400" cy="303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7" y="4232973"/>
            <a:ext cx="4995863" cy="22440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693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2577" y="609600"/>
            <a:ext cx="8641702" cy="646331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/>
                <a:ea typeface="+mj-ea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Our Office / Operation Locations</a:t>
            </a:r>
            <a:endParaRPr lang="en-MY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103210"/>
              </p:ext>
            </p:extLst>
          </p:nvPr>
        </p:nvGraphicFramePr>
        <p:xfrm>
          <a:off x="3359426" y="2309407"/>
          <a:ext cx="5577078" cy="2871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">
                  <a:extLst>
                    <a:ext uri="{9D8B030D-6E8A-4147-A177-3AD203B41FA5}">
                      <a16:colId xmlns:a16="http://schemas.microsoft.com/office/drawing/2014/main" val="85188898"/>
                    </a:ext>
                  </a:extLst>
                </a:gridCol>
                <a:gridCol w="2930366">
                  <a:extLst>
                    <a:ext uri="{9D8B030D-6E8A-4147-A177-3AD203B41FA5}">
                      <a16:colId xmlns:a16="http://schemas.microsoft.com/office/drawing/2014/main" val="2689061920"/>
                    </a:ext>
                  </a:extLst>
                </a:gridCol>
                <a:gridCol w="2223802">
                  <a:extLst>
                    <a:ext uri="{9D8B030D-6E8A-4147-A177-3AD203B41FA5}">
                      <a16:colId xmlns:a16="http://schemas.microsoft.com/office/drawing/2014/main" val="397460142"/>
                    </a:ext>
                  </a:extLst>
                </a:gridCol>
              </a:tblGrid>
              <a:tr h="344012">
                <a:tc>
                  <a:txBody>
                    <a:bodyPr/>
                    <a:lstStyle/>
                    <a:p>
                      <a:pPr algn="ctr"/>
                      <a:r>
                        <a:rPr lang="en-MY" sz="1400" b="1" dirty="0"/>
                        <a:t>NO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400" b="1" dirty="0"/>
                        <a:t>OFFICE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400" b="1" dirty="0"/>
                        <a:t>LOCATION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02301411"/>
                  </a:ext>
                </a:extLst>
              </a:tr>
              <a:tr h="344012">
                <a:tc>
                  <a:txBody>
                    <a:bodyPr/>
                    <a:lstStyle/>
                    <a:p>
                      <a:pPr algn="ctr"/>
                      <a:r>
                        <a:rPr lang="en-MY" sz="1100" b="1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MY" sz="1100" b="1" dirty="0"/>
                        <a:t>HEADQUARTERS</a:t>
                      </a:r>
                      <a:r>
                        <a:rPr lang="en-MY" sz="1100" b="1" baseline="0" dirty="0"/>
                        <a:t> </a:t>
                      </a:r>
                      <a:endParaRPr lang="en-MY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MY" sz="1100" b="1" dirty="0"/>
                        <a:t>UNIT C-3A-3A, SETIAWANGSA BUSINESS SUITE, KUALA LUMPUR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95995271"/>
                  </a:ext>
                </a:extLst>
              </a:tr>
              <a:tr h="344012">
                <a:tc>
                  <a:txBody>
                    <a:bodyPr/>
                    <a:lstStyle/>
                    <a:p>
                      <a:pPr algn="ctr"/>
                      <a:r>
                        <a:rPr lang="en-MY" sz="1100" b="1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MY" sz="1100" b="1" dirty="0"/>
                        <a:t>PROJECT</a:t>
                      </a:r>
                      <a:r>
                        <a:rPr lang="en-MY" sz="1100" b="1" baseline="0" dirty="0"/>
                        <a:t> OFFICE</a:t>
                      </a:r>
                      <a:endParaRPr lang="en-MY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MY" sz="1100" b="1" dirty="0"/>
                        <a:t>UNIT B-1-1, SETIAWANGSA BUSINESS SUITE, KUALA LUMPUR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64626361"/>
                  </a:ext>
                </a:extLst>
              </a:tr>
              <a:tr h="344012">
                <a:tc>
                  <a:txBody>
                    <a:bodyPr/>
                    <a:lstStyle/>
                    <a:p>
                      <a:pPr algn="ctr"/>
                      <a:r>
                        <a:rPr lang="en-MY" sz="1100" b="1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MY" sz="1100" b="1" dirty="0"/>
                        <a:t>BRANCH OFFICE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MY" sz="1100" b="1" dirty="0"/>
                        <a:t>NORTHPORT, PELABUHAN</a:t>
                      </a:r>
                      <a:r>
                        <a:rPr lang="en-MY" sz="1100" b="1" baseline="0" dirty="0"/>
                        <a:t> KLANG</a:t>
                      </a:r>
                      <a:endParaRPr lang="en-MY" sz="11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38787173"/>
                  </a:ext>
                </a:extLst>
              </a:tr>
              <a:tr h="344012">
                <a:tc>
                  <a:txBody>
                    <a:bodyPr/>
                    <a:lstStyle/>
                    <a:p>
                      <a:pPr algn="ctr"/>
                      <a:r>
                        <a:rPr lang="en-MY" sz="1100" b="1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100" b="1" dirty="0"/>
                        <a:t>BRANCH OFFICE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MY" sz="1100" b="1" dirty="0"/>
                        <a:t>SG. UDANG PORT, MELAKA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8528063"/>
                  </a:ext>
                </a:extLst>
              </a:tr>
              <a:tr h="344012">
                <a:tc>
                  <a:txBody>
                    <a:bodyPr/>
                    <a:lstStyle/>
                    <a:p>
                      <a:pPr algn="ctr"/>
                      <a:r>
                        <a:rPr lang="en-MY" sz="1100" b="1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100" b="1" dirty="0"/>
                        <a:t>BRANCH OFFICE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MY" sz="1100" b="1" dirty="0"/>
                        <a:t>KERTIH PORT, TERENGGANU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48366230"/>
                  </a:ext>
                </a:extLst>
              </a:tr>
              <a:tr h="344012">
                <a:tc>
                  <a:txBody>
                    <a:bodyPr/>
                    <a:lstStyle/>
                    <a:p>
                      <a:pPr algn="ctr"/>
                      <a:r>
                        <a:rPr lang="en-MY" sz="1100" b="1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100" b="1" dirty="0"/>
                        <a:t>SITE PROJECT OFFICE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MY" sz="1100" b="1" dirty="0"/>
                        <a:t>PASIR GUDANG, JOHOR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80275342"/>
                  </a:ext>
                </a:extLst>
              </a:tr>
              <a:tr h="344012">
                <a:tc>
                  <a:txBody>
                    <a:bodyPr/>
                    <a:lstStyle/>
                    <a:p>
                      <a:pPr algn="ctr"/>
                      <a:r>
                        <a:rPr lang="en-MY" sz="1100" b="1" dirty="0"/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MY" sz="1100" b="1" dirty="0"/>
                        <a:t>JOHOR SHIPYARD &amp; ENGINEERING</a:t>
                      </a:r>
                      <a:r>
                        <a:rPr lang="en-MY" sz="1100" b="1" baseline="0" dirty="0"/>
                        <a:t> SDN. BHD.</a:t>
                      </a:r>
                      <a:endParaRPr lang="en-MY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MY" sz="1100" b="1" dirty="0"/>
                        <a:t>HUTAN MELINTANG, PERAK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428858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452577" y="2220310"/>
            <a:ext cx="2679020" cy="3135955"/>
            <a:chOff x="152400" y="2057400"/>
            <a:chExt cx="2679020" cy="3135955"/>
          </a:xfrm>
        </p:grpSpPr>
        <p:grpSp>
          <p:nvGrpSpPr>
            <p:cNvPr id="3" name="Group 2"/>
            <p:cNvGrpSpPr/>
            <p:nvPr/>
          </p:nvGrpSpPr>
          <p:grpSpPr>
            <a:xfrm>
              <a:off x="152400" y="2057400"/>
              <a:ext cx="2679020" cy="3135955"/>
              <a:chOff x="152400" y="2057400"/>
              <a:chExt cx="2679020" cy="3135955"/>
            </a:xfrm>
          </p:grpSpPr>
          <p:pic>
            <p:nvPicPr>
              <p:cNvPr id="8" name="Picture 7" descr="Image result for malaysia federal territory map with states"/>
              <p:cNvPicPr/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57" t="1322" r="5324" b="4185"/>
              <a:stretch/>
            </p:blipFill>
            <p:spPr bwMode="auto">
              <a:xfrm>
                <a:off x="152400" y="2057400"/>
                <a:ext cx="2679020" cy="313595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2" name="Rectangle 1"/>
              <p:cNvSpPr/>
              <p:nvPr/>
            </p:nvSpPr>
            <p:spPr>
              <a:xfrm>
                <a:off x="2286000" y="2133600"/>
                <a:ext cx="545420" cy="533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</p:grpSp>
        <p:sp>
          <p:nvSpPr>
            <p:cNvPr id="4" name="Flowchart: Connector 3"/>
            <p:cNvSpPr/>
            <p:nvPr/>
          </p:nvSpPr>
          <p:spPr>
            <a:xfrm flipH="1">
              <a:off x="2209799" y="3276599"/>
              <a:ext cx="108000" cy="1080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3421200"/>
              <a:ext cx="109537" cy="109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1910" y="4495800"/>
              <a:ext cx="109537" cy="109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443" y="4036711"/>
              <a:ext cx="109537" cy="109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4038600"/>
              <a:ext cx="109537" cy="109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063" y="3824287"/>
              <a:ext cx="109537" cy="109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4888" y="4953000"/>
              <a:ext cx="109537" cy="109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958510" y="4114800"/>
              <a:ext cx="1844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</a:rPr>
                <a:t>1</a:t>
              </a:r>
              <a:endParaRPr lang="en-MY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38200" y="3990201"/>
              <a:ext cx="1844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</a:rPr>
                <a:t>2</a:t>
              </a:r>
              <a:endParaRPr lang="en-MY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4223" y="3713202"/>
              <a:ext cx="1844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</a:rPr>
                <a:t>3</a:t>
              </a:r>
              <a:endParaRPr lang="en-MY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90580" y="3343123"/>
              <a:ext cx="1844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</a:rPr>
                <a:t>7</a:t>
              </a:r>
              <a:endParaRPr lang="en-MY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86000" y="3228201"/>
              <a:ext cx="1844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</a:rPr>
                <a:t>5</a:t>
              </a:r>
              <a:endParaRPr lang="en-MY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54433" y="4605337"/>
              <a:ext cx="1844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</a:rPr>
                <a:t>4</a:t>
              </a:r>
              <a:endParaRPr lang="en-MY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06310" y="4904601"/>
              <a:ext cx="1844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</a:rPr>
                <a:t>6</a:t>
              </a:r>
              <a:endParaRPr lang="en-MY" sz="1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6299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8112378" y="3880132"/>
            <a:ext cx="14809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200" dirty="0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457200" y="762000"/>
            <a:ext cx="7997959" cy="646331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3600" b="1">
                <a:solidFill>
                  <a:srgbClr val="C00000"/>
                </a:solidFill>
                <a:effectLst/>
                <a:latin typeface="Calibri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Marine Services Specialist</a:t>
            </a:r>
            <a:endParaRPr lang="en-MY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548077" y="1658923"/>
            <a:ext cx="4627991" cy="1312877"/>
            <a:chOff x="3657600" y="1836998"/>
            <a:chExt cx="4627991" cy="1312877"/>
          </a:xfrm>
        </p:grpSpPr>
        <p:sp>
          <p:nvSpPr>
            <p:cNvPr id="32" name="TextBox 31"/>
            <p:cNvSpPr txBox="1"/>
            <p:nvPr/>
          </p:nvSpPr>
          <p:spPr>
            <a:xfrm>
              <a:off x="3657600" y="2806494"/>
              <a:ext cx="14425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b="1" dirty="0"/>
                <a:t>Product Tankers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319695" y="2862714"/>
              <a:ext cx="14013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b="1" dirty="0"/>
                <a:t>FSU/FSO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858000" y="2872876"/>
              <a:ext cx="14275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b="1" dirty="0"/>
                <a:t>OSV</a:t>
              </a: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1836998"/>
              <a:ext cx="1442562" cy="98240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3419" y="1872114"/>
              <a:ext cx="1427591" cy="982902"/>
            </a:xfrm>
            <a:prstGeom prst="rect">
              <a:avLst/>
            </a:prstGeom>
          </p:spPr>
        </p:pic>
        <p:pic>
          <p:nvPicPr>
            <p:cNvPr id="39" name="Picture 2" descr="M.V.-NAUTICA-TG.-PUTERI-XXX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1880312"/>
              <a:ext cx="1427591" cy="982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762000" y="1752600"/>
            <a:ext cx="2526929" cy="1107251"/>
            <a:chOff x="762000" y="1752600"/>
            <a:chExt cx="2526929" cy="1107251"/>
          </a:xfrm>
        </p:grpSpPr>
        <p:sp>
          <p:nvSpPr>
            <p:cNvPr id="8" name="Pentagon 7"/>
            <p:cNvSpPr/>
            <p:nvPr/>
          </p:nvSpPr>
          <p:spPr>
            <a:xfrm>
              <a:off x="762000" y="1752600"/>
              <a:ext cx="2526929" cy="1096348"/>
            </a:xfrm>
            <a:prstGeom prst="homePlat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67102" y="1828800"/>
              <a:ext cx="2180897" cy="10310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0070C0"/>
                  </a:solidFill>
                </a:rPr>
                <a:t>Marine Transportation &amp; Offshore Storage of O&amp;G</a:t>
              </a:r>
            </a:p>
            <a:p>
              <a:r>
                <a:rPr lang="en-US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- Product Tanker</a:t>
              </a:r>
              <a:br>
                <a:rPr lang="en-US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- FSU/FSO</a:t>
              </a:r>
              <a:br>
                <a:rPr lang="en-US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- OSV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62000" y="3475652"/>
            <a:ext cx="2526929" cy="1096348"/>
            <a:chOff x="762000" y="1752600"/>
            <a:chExt cx="2526929" cy="1096348"/>
          </a:xfrm>
        </p:grpSpPr>
        <p:sp>
          <p:nvSpPr>
            <p:cNvPr id="41" name="Pentagon 40"/>
            <p:cNvSpPr/>
            <p:nvPr/>
          </p:nvSpPr>
          <p:spPr>
            <a:xfrm>
              <a:off x="762000" y="1752600"/>
              <a:ext cx="2526929" cy="1096348"/>
            </a:xfrm>
            <a:prstGeom prst="homePlat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914400" y="1987801"/>
              <a:ext cx="1905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0070C0"/>
                  </a:solidFill>
                </a:rPr>
                <a:t>Port Marine Services</a:t>
              </a:r>
            </a:p>
            <a:p>
              <a:r>
                <a:rPr lang="en-US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- Tugboats</a:t>
              </a:r>
              <a:br>
                <a:rPr lang="en-US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- Mooring boats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42822" y="3352800"/>
            <a:ext cx="3068665" cy="1335462"/>
            <a:chOff x="3652345" y="3236538"/>
            <a:chExt cx="3068665" cy="1335462"/>
          </a:xfrm>
        </p:grpSpPr>
        <p:sp>
          <p:nvSpPr>
            <p:cNvPr id="43" name="TextBox 42"/>
            <p:cNvSpPr txBox="1"/>
            <p:nvPr/>
          </p:nvSpPr>
          <p:spPr>
            <a:xfrm>
              <a:off x="3652345" y="4291166"/>
              <a:ext cx="14425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b="1" dirty="0"/>
                <a:t>Tugboats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322323" y="4295001"/>
              <a:ext cx="13986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b="1" dirty="0"/>
                <a:t>Mooring Boats</a:t>
              </a:r>
            </a:p>
          </p:txBody>
        </p:sp>
        <p:pic>
          <p:nvPicPr>
            <p:cNvPr id="50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1" y="3294894"/>
              <a:ext cx="1442562" cy="982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4" descr="MV-Nautica-Tg-Puteri-XVIII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3419" y="3236538"/>
              <a:ext cx="1427591" cy="1054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Group 51"/>
          <p:cNvGrpSpPr/>
          <p:nvPr/>
        </p:nvGrpSpPr>
        <p:grpSpPr>
          <a:xfrm>
            <a:off x="762000" y="5257800"/>
            <a:ext cx="2526929" cy="1096348"/>
            <a:chOff x="762000" y="1752600"/>
            <a:chExt cx="2526929" cy="1096348"/>
          </a:xfrm>
        </p:grpSpPr>
        <p:sp>
          <p:nvSpPr>
            <p:cNvPr id="56" name="Pentagon 55"/>
            <p:cNvSpPr/>
            <p:nvPr/>
          </p:nvSpPr>
          <p:spPr>
            <a:xfrm>
              <a:off x="762000" y="1752600"/>
              <a:ext cx="2526929" cy="1096348"/>
            </a:xfrm>
            <a:prstGeom prst="homePlat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914400" y="1908359"/>
              <a:ext cx="1905000" cy="815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0070C0"/>
                  </a:solidFill>
                </a:rPr>
                <a:t>Marine Engineering</a:t>
              </a:r>
            </a:p>
            <a:p>
              <a:r>
                <a:rPr lang="en-US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- EPCIC</a:t>
              </a:r>
              <a:br>
                <a:rPr lang="en-US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- Shipbuilding</a:t>
              </a:r>
              <a:br>
                <a:rPr lang="en-US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- Ship repair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27056" y="5271142"/>
            <a:ext cx="3055527" cy="1255725"/>
            <a:chOff x="3527056" y="5271142"/>
            <a:chExt cx="3055527" cy="1255725"/>
          </a:xfrm>
        </p:grpSpPr>
        <p:sp>
          <p:nvSpPr>
            <p:cNvPr id="61" name="TextBox 60"/>
            <p:cNvSpPr txBox="1"/>
            <p:nvPr/>
          </p:nvSpPr>
          <p:spPr>
            <a:xfrm>
              <a:off x="3527056" y="6249868"/>
              <a:ext cx="14164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b="1" dirty="0"/>
                <a:t>Johor Shipyard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183897" y="6249868"/>
              <a:ext cx="13986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b="1" dirty="0"/>
                <a:t>EPCIC</a:t>
              </a:r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3896" y="5271142"/>
              <a:ext cx="1398686" cy="977258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7056" y="5274932"/>
              <a:ext cx="1440142" cy="974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8723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276"/>
            <a:ext cx="8229600" cy="646331"/>
          </a:xfr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Oil &amp; Gas Value Chain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265480"/>
            <a:ext cx="2133600" cy="365125"/>
          </a:xfrm>
        </p:spPr>
        <p:txBody>
          <a:bodyPr/>
          <a:lstStyle/>
          <a:p>
            <a:fld id="{123EFB21-49EC-435D-BD03-D3155ED2D47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0187" y="1671145"/>
            <a:ext cx="1451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Upstream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87" y="1986455"/>
            <a:ext cx="1435729" cy="9624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25753" y="2091239"/>
            <a:ext cx="29835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Exploration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Field and production 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Offshore storage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83190" y="1120912"/>
            <a:ext cx="2760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is EA Technique?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313" y="5474589"/>
            <a:ext cx="935826" cy="31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48189"/>
            <a:ext cx="1145833" cy="30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405" y="5516339"/>
            <a:ext cx="935826" cy="31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628" y="5516339"/>
            <a:ext cx="935826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637" y="5887032"/>
            <a:ext cx="935826" cy="31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244" y="5887032"/>
            <a:ext cx="935826" cy="31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174" y="2513225"/>
            <a:ext cx="465084" cy="22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778" y="2457804"/>
            <a:ext cx="465084" cy="22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45" y="2340844"/>
            <a:ext cx="547218" cy="385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57804"/>
            <a:ext cx="579437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300" y="6245293"/>
            <a:ext cx="889532" cy="25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2" descr="http://www.ultragas.dk/sites/ultrabulk/files/uploads/Pressurized-silhouette.png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69" r="43085"/>
          <a:stretch/>
        </p:blipFill>
        <p:spPr bwMode="auto">
          <a:xfrm>
            <a:off x="5799289" y="6219634"/>
            <a:ext cx="1004186" cy="26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092" y="2122891"/>
            <a:ext cx="511270" cy="23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5" descr="Seismic Reserach Support Vessel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054" y="2081913"/>
            <a:ext cx="581440" cy="26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7" descr="Seismische Hulpvaartuige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721" y="2072685"/>
            <a:ext cx="612022" cy="28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774" y="5930969"/>
            <a:ext cx="935826" cy="31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461" y="2132407"/>
            <a:ext cx="511270" cy="23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747619"/>
            <a:ext cx="1145833" cy="30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" name="TextBox 77"/>
          <p:cNvSpPr txBox="1"/>
          <p:nvPr/>
        </p:nvSpPr>
        <p:spPr>
          <a:xfrm>
            <a:off x="603041" y="3454051"/>
            <a:ext cx="1454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Midstream</a:t>
            </a: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9600" y="3747750"/>
            <a:ext cx="1454359" cy="976650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2209800" y="3835051"/>
            <a:ext cx="277217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Transportation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Storage and distribution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63583" y="5305312"/>
            <a:ext cx="1485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Downstream</a:t>
            </a: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9354" y="5588102"/>
            <a:ext cx="1454359" cy="965098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2186113" y="5770602"/>
            <a:ext cx="32916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Refining &amp; petro chemical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Wholesale &amp; marketing operations</a:t>
            </a:r>
          </a:p>
        </p:txBody>
      </p:sp>
      <p:pic>
        <p:nvPicPr>
          <p:cNvPr id="86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099" y="3367594"/>
            <a:ext cx="465084" cy="22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606" y="3896962"/>
            <a:ext cx="576609" cy="2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8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864" y="3900994"/>
            <a:ext cx="492035" cy="280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548" y="3519994"/>
            <a:ext cx="547218" cy="385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687" y="3672394"/>
            <a:ext cx="465084" cy="22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276" y="4199916"/>
            <a:ext cx="576609" cy="2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" name="Picture 8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738" y="3870427"/>
            <a:ext cx="492035" cy="280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539" y="3215194"/>
            <a:ext cx="547218" cy="385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945" y="4189778"/>
            <a:ext cx="545354" cy="26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988" y="4232283"/>
            <a:ext cx="576609" cy="2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" name="Picture 8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916" y="3636330"/>
            <a:ext cx="492035" cy="280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844" y="3498124"/>
            <a:ext cx="547218" cy="385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384" y="3367594"/>
            <a:ext cx="465084" cy="22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532" y="3916562"/>
            <a:ext cx="576609" cy="2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8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997" y="4171464"/>
            <a:ext cx="492035" cy="280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824" y="3215194"/>
            <a:ext cx="547218" cy="385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466" y="4357911"/>
            <a:ext cx="598144" cy="42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178" y="3519994"/>
            <a:ext cx="547218" cy="385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857" y="4538893"/>
            <a:ext cx="576609" cy="2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412" y="3367594"/>
            <a:ext cx="576609" cy="2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" name="Picture 8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376" y="3878028"/>
            <a:ext cx="492035" cy="280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545" y="4078800"/>
            <a:ext cx="547218" cy="385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289" y="4485112"/>
            <a:ext cx="465084" cy="22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384" y="4754564"/>
            <a:ext cx="576609" cy="2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591" y="4496598"/>
            <a:ext cx="576609" cy="2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860" y="4373281"/>
            <a:ext cx="547218" cy="385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381000" y="1676400"/>
            <a:ext cx="8305800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2" name="Rectangle 111"/>
          <p:cNvSpPr/>
          <p:nvPr/>
        </p:nvSpPr>
        <p:spPr>
          <a:xfrm>
            <a:off x="381000" y="3301651"/>
            <a:ext cx="8305800" cy="1727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5" name="Rectangle 124"/>
          <p:cNvSpPr/>
          <p:nvPr/>
        </p:nvSpPr>
        <p:spPr>
          <a:xfrm>
            <a:off x="381000" y="5257800"/>
            <a:ext cx="8305800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41091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9454"/>
            <a:ext cx="8229600" cy="646331"/>
          </a:xfr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Marine Vessel Fleet</a:t>
            </a:r>
            <a:endParaRPr lang="en-MY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255011"/>
            <a:ext cx="2133600" cy="365125"/>
          </a:xfrm>
        </p:spPr>
        <p:txBody>
          <a:bodyPr/>
          <a:lstStyle/>
          <a:p>
            <a:fld id="{123EFB21-49EC-435D-BD03-D3155ED2D47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85875" y="914401"/>
            <a:ext cx="6522244" cy="421481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sz="2250" dirty="0">
              <a:solidFill>
                <a:srgbClr val="04617B"/>
              </a:solidFill>
              <a:latin typeface="Arial" pitchFamily="34" charset="0"/>
              <a:cs typeface="Arial" pitchFamily="34" charset="0"/>
            </a:endParaRPr>
          </a:p>
          <a:p>
            <a:endParaRPr lang="en-US" sz="2250" dirty="0">
              <a:solidFill>
                <a:srgbClr val="04617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119" y="1292393"/>
            <a:ext cx="6252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5731" indent="-135731" algn="just">
              <a:buFont typeface="Wingdings" pitchFamily="2" charset="2"/>
              <a:buChar char="§"/>
            </a:pPr>
            <a:r>
              <a:rPr lang="en-US" sz="1200" dirty="0">
                <a:solidFill>
                  <a:prstClr val="black"/>
                </a:solidFill>
                <a:latin typeface="Calibri"/>
                <a:cs typeface="Arial" pitchFamily="34" charset="0"/>
              </a:rPr>
              <a:t>At present, E.A. Technique operates a total fleet of 40</a:t>
            </a:r>
            <a:r>
              <a:rPr lang="en-US" sz="1200" b="1" dirty="0">
                <a:solidFill>
                  <a:srgbClr val="C00000"/>
                </a:solidFill>
                <a:latin typeface="Calibri"/>
                <a:cs typeface="Arial" pitchFamily="34" charset="0"/>
              </a:rPr>
              <a:t> marine vessels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pitchFamily="34" charset="0"/>
              </a:rPr>
              <a:t>, which are illustrated as below:</a:t>
            </a:r>
            <a:endParaRPr lang="en-MY" sz="1200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418592" y="2778498"/>
            <a:ext cx="997673" cy="899942"/>
            <a:chOff x="10620069" y="2051183"/>
            <a:chExt cx="1330230" cy="1199923"/>
          </a:xfrm>
        </p:grpSpPr>
        <p:sp>
          <p:nvSpPr>
            <p:cNvPr id="9" name="Rectangle 8"/>
            <p:cNvSpPr/>
            <p:nvPr/>
          </p:nvSpPr>
          <p:spPr>
            <a:xfrm>
              <a:off x="10620069" y="2051183"/>
              <a:ext cx="252000" cy="252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35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620069" y="2473577"/>
              <a:ext cx="252000" cy="252000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35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620069" y="2877943"/>
              <a:ext cx="252000" cy="25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350" dirty="0">
                <a:solidFill>
                  <a:prstClr val="white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872069" y="2061483"/>
              <a:ext cx="89543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  <a:latin typeface="Calibri"/>
                </a:rPr>
                <a:t>Product Tanker</a:t>
              </a:r>
              <a:endParaRPr lang="en-MY" sz="6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872069" y="2502898"/>
              <a:ext cx="107823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  <a:latin typeface="Calibri"/>
                </a:rPr>
                <a:t>Floating Storage Unit</a:t>
              </a:r>
              <a:endParaRPr lang="en-MY" sz="6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867100" y="2881774"/>
              <a:ext cx="8591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  <a:latin typeface="Calibri"/>
                </a:rPr>
                <a:t>Fast Crew Boat</a:t>
              </a:r>
              <a:endParaRPr lang="en-MY" sz="6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61117" y="1987811"/>
            <a:ext cx="6315883" cy="1564484"/>
            <a:chOff x="161117" y="1966309"/>
            <a:chExt cx="6315883" cy="1564484"/>
          </a:xfrm>
        </p:grpSpPr>
        <p:sp>
          <p:nvSpPr>
            <p:cNvPr id="16" name="TextBox 15"/>
            <p:cNvSpPr txBox="1"/>
            <p:nvPr/>
          </p:nvSpPr>
          <p:spPr>
            <a:xfrm rot="16200000">
              <a:off x="-436459" y="2563885"/>
              <a:ext cx="1564484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prstClr val="white"/>
                  </a:solidFill>
                  <a:latin typeface="Calibri"/>
                </a:rPr>
                <a:t>Marine Transportation and Offshore Storage of O&amp;G </a:t>
              </a:r>
              <a:endParaRPr lang="en-MY" sz="900" b="1" dirty="0">
                <a:solidFill>
                  <a:prstClr val="white"/>
                </a:solidFill>
                <a:latin typeface="Calibri"/>
              </a:endParaRPr>
            </a:p>
          </p:txBody>
        </p:sp>
        <p:graphicFrame>
          <p:nvGraphicFramePr>
            <p:cNvPr id="17" name="Chart 16"/>
            <p:cNvGraphicFramePr/>
            <p:nvPr>
              <p:extLst/>
            </p:nvPr>
          </p:nvGraphicFramePr>
          <p:xfrm>
            <a:off x="602210" y="1977989"/>
            <a:ext cx="5874790" cy="14962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grpSp>
        <p:nvGrpSpPr>
          <p:cNvPr id="18" name="Group 17"/>
          <p:cNvGrpSpPr/>
          <p:nvPr/>
        </p:nvGrpSpPr>
        <p:grpSpPr>
          <a:xfrm>
            <a:off x="155622" y="3592475"/>
            <a:ext cx="8366897" cy="2433936"/>
            <a:chOff x="155622" y="3738264"/>
            <a:chExt cx="8366897" cy="2433936"/>
          </a:xfrm>
        </p:grpSpPr>
        <p:sp>
          <p:nvSpPr>
            <p:cNvPr id="19" name="TextBox 18"/>
            <p:cNvSpPr txBox="1"/>
            <p:nvPr/>
          </p:nvSpPr>
          <p:spPr>
            <a:xfrm rot="16200000">
              <a:off x="-441954" y="4737569"/>
              <a:ext cx="1564484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prstClr val="white"/>
                  </a:solidFill>
                  <a:latin typeface="Calibri"/>
                </a:rPr>
                <a:t>Provision of </a:t>
              </a:r>
            </a:p>
            <a:p>
              <a:pPr algn="ctr"/>
              <a:r>
                <a:rPr lang="en-US" sz="900" b="1" dirty="0">
                  <a:solidFill>
                    <a:prstClr val="white"/>
                  </a:solidFill>
                  <a:latin typeface="Calibri"/>
                </a:rPr>
                <a:t>Port Marine Services</a:t>
              </a:r>
              <a:endParaRPr lang="en-MY" sz="900" b="1" dirty="0">
                <a:solidFill>
                  <a:prstClr val="white"/>
                </a:solidFill>
                <a:latin typeface="Calibri"/>
              </a:endParaRPr>
            </a:p>
          </p:txBody>
        </p:sp>
        <p:graphicFrame>
          <p:nvGraphicFramePr>
            <p:cNvPr id="20" name="Chart 19"/>
            <p:cNvGraphicFramePr/>
            <p:nvPr>
              <p:extLst/>
            </p:nvPr>
          </p:nvGraphicFramePr>
          <p:xfrm>
            <a:off x="524954" y="3738264"/>
            <a:ext cx="7997565" cy="24339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21" name="Group 20"/>
          <p:cNvGrpSpPr/>
          <p:nvPr/>
        </p:nvGrpSpPr>
        <p:grpSpPr>
          <a:xfrm>
            <a:off x="8015313" y="6014507"/>
            <a:ext cx="969446" cy="545304"/>
            <a:chOff x="10042315" y="822527"/>
            <a:chExt cx="1292595" cy="727072"/>
          </a:xfrm>
        </p:grpSpPr>
        <p:sp>
          <p:nvSpPr>
            <p:cNvPr id="22" name="Rectangle 21"/>
            <p:cNvSpPr/>
            <p:nvPr/>
          </p:nvSpPr>
          <p:spPr>
            <a:xfrm>
              <a:off x="10042315" y="822527"/>
              <a:ext cx="252000" cy="252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35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042315" y="1244911"/>
              <a:ext cx="252000" cy="252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350">
                <a:solidFill>
                  <a:prstClr val="white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256680" y="859083"/>
              <a:ext cx="895430" cy="2847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788" b="1" dirty="0">
                  <a:solidFill>
                    <a:prstClr val="black"/>
                  </a:solidFill>
                  <a:latin typeface="Calibri"/>
                </a:rPr>
                <a:t>Tugboats</a:t>
              </a:r>
              <a:endParaRPr lang="en-MY" sz="6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256680" y="1272600"/>
              <a:ext cx="107823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750" b="1" dirty="0">
                  <a:solidFill>
                    <a:prstClr val="black"/>
                  </a:solidFill>
                  <a:latin typeface="Calibri"/>
                </a:rPr>
                <a:t>Mooring Boats</a:t>
              </a:r>
              <a:endParaRPr lang="en-MY" sz="75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088525" y="990600"/>
            <a:ext cx="1962149" cy="2467369"/>
            <a:chOff x="7088525" y="1136389"/>
            <a:chExt cx="1962149" cy="2467369"/>
          </a:xfrm>
        </p:grpSpPr>
        <p:sp>
          <p:nvSpPr>
            <p:cNvPr id="27" name="TextBox 26"/>
            <p:cNvSpPr txBox="1"/>
            <p:nvPr/>
          </p:nvSpPr>
          <p:spPr>
            <a:xfrm>
              <a:off x="7088525" y="1136389"/>
              <a:ext cx="1962149" cy="27699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prstClr val="white"/>
                  </a:solidFill>
                  <a:latin typeface="Calibri"/>
                </a:rPr>
                <a:t>Third-party Vessels</a:t>
              </a:r>
              <a:endParaRPr lang="en-MY" sz="1200" b="1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7856" y="1606547"/>
              <a:ext cx="1604629" cy="893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8406" y="2710502"/>
              <a:ext cx="1604627" cy="893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7494147" y="1468047"/>
              <a:ext cx="1329175" cy="27699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prstClr val="white"/>
                  </a:solidFill>
                  <a:latin typeface="Calibri"/>
                </a:rPr>
                <a:t>2 LPG Tankers</a:t>
              </a:r>
              <a:endParaRPr lang="en-MY" sz="12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482827" y="2572002"/>
              <a:ext cx="1329175" cy="27699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prstClr val="white"/>
                  </a:solidFill>
                  <a:latin typeface="Calibri"/>
                </a:rPr>
                <a:t>2 Tugboats</a:t>
              </a:r>
              <a:endParaRPr lang="en-MY" sz="1200" b="1" dirty="0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1399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6962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HESS (North Malay Basin)</a:t>
            </a:r>
          </a:p>
          <a:p>
            <a:r>
              <a:rPr lang="en-US" sz="1400" b="1" dirty="0">
                <a:solidFill>
                  <a:srgbClr val="FF5050"/>
                </a:solidFill>
              </a:rPr>
              <a:t>US$191.8mil (about RMRM831.74 mil*) EPCIC contract to provide a floating storage                                   and offloading (FSO) facility to be delivered 1Q2017 ; project started in 1Q2015</a:t>
            </a:r>
          </a:p>
          <a:p>
            <a:r>
              <a:rPr lang="en-US" sz="1400" b="1" dirty="0">
                <a:solidFill>
                  <a:srgbClr val="FF5050"/>
                </a:solidFill>
              </a:rPr>
              <a:t>Another 5% of the contract value </a:t>
            </a:r>
            <a:r>
              <a:rPr lang="en-US" sz="1400" b="1" dirty="0" err="1">
                <a:solidFill>
                  <a:srgbClr val="FF5050"/>
                </a:solidFill>
              </a:rPr>
              <a:t>recognised</a:t>
            </a:r>
            <a:r>
              <a:rPr lang="en-US" sz="1400" b="1" dirty="0">
                <a:solidFill>
                  <a:srgbClr val="FF5050"/>
                </a:solidFill>
              </a:rPr>
              <a:t> upon hook up and commissioning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FF5050"/>
                </a:solidFill>
              </a:rPr>
              <a:t>        and the balance 10% over the next 24 months the warranty period).</a:t>
            </a:r>
          </a:p>
          <a:p>
            <a:pPr marL="0" indent="0">
              <a:buNone/>
            </a:pPr>
            <a:endParaRPr lang="en-US" sz="11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Kayu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Manis Oilfield,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Anjung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Kecil Oilfield, Bintulu</a:t>
            </a:r>
          </a:p>
          <a:p>
            <a:r>
              <a:rPr lang="en-US" sz="1400" b="1" dirty="0">
                <a:solidFill>
                  <a:srgbClr val="FF5050"/>
                </a:solidFill>
              </a:rPr>
              <a:t>MT Nautica Muar has been laid up since October 2016 and currently                                   undergoing refurbishment for a period of 6 months.</a:t>
            </a:r>
          </a:p>
          <a:p>
            <a:r>
              <a:rPr lang="en-US" sz="1400" b="1" dirty="0">
                <a:solidFill>
                  <a:srgbClr val="FF5050"/>
                </a:solidFill>
              </a:rPr>
              <a:t>A new long term contract with an expected start date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rgbClr val="FF5050"/>
                </a:solidFill>
              </a:rPr>
              <a:t>         of April 2017 for deployment at a field which is to be identified.</a:t>
            </a:r>
          </a:p>
          <a:p>
            <a:endParaRPr lang="en-US" sz="1100" dirty="0"/>
          </a:p>
          <a:p>
            <a:pPr marL="0" indent="0">
              <a:buNone/>
            </a:pP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Tembikai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RSC, Terengganu</a:t>
            </a:r>
          </a:p>
          <a:p>
            <a:r>
              <a:rPr lang="en-US" sz="1400" b="1" dirty="0">
                <a:solidFill>
                  <a:srgbClr val="FF5050"/>
                </a:solidFill>
              </a:rPr>
              <a:t>MT </a:t>
            </a:r>
            <a:r>
              <a:rPr lang="en-US" sz="1400" b="1" dirty="0" err="1">
                <a:solidFill>
                  <a:srgbClr val="FF5050"/>
                </a:solidFill>
              </a:rPr>
              <a:t>Tembikai</a:t>
            </a:r>
            <a:r>
              <a:rPr lang="en-US" sz="1400" b="1" dirty="0">
                <a:solidFill>
                  <a:srgbClr val="FF5050"/>
                </a:solidFill>
              </a:rPr>
              <a:t> contract tenure 4 + 1 year.</a:t>
            </a:r>
          </a:p>
          <a:p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FLNG1 (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Kanowit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field) </a:t>
            </a:r>
          </a:p>
          <a:p>
            <a:r>
              <a:rPr lang="en-US" sz="1400" b="1" dirty="0">
                <a:solidFill>
                  <a:srgbClr val="FF5050"/>
                </a:solidFill>
              </a:rPr>
              <a:t>FLNG1; 4 </a:t>
            </a:r>
            <a:r>
              <a:rPr lang="en-US" sz="1400" b="1" dirty="0" err="1">
                <a:solidFill>
                  <a:srgbClr val="FF5050"/>
                </a:solidFill>
              </a:rPr>
              <a:t>harbour</a:t>
            </a:r>
            <a:r>
              <a:rPr lang="en-US" sz="1400" b="1" dirty="0">
                <a:solidFill>
                  <a:srgbClr val="FF5050"/>
                </a:solidFill>
              </a:rPr>
              <a:t> tugs for 72 months</a:t>
            </a:r>
          </a:p>
          <a:p>
            <a:r>
              <a:rPr lang="en-US" sz="1400" b="1" dirty="0">
                <a:solidFill>
                  <a:srgbClr val="FF5050"/>
                </a:solidFill>
              </a:rPr>
              <a:t>4 harbor tugs have been delivered to FLNG1 which is scheduled to commence                          operation by mid 2017</a:t>
            </a:r>
          </a:p>
          <a:p>
            <a:endParaRPr lang="en-US" sz="1400" dirty="0">
              <a:solidFill>
                <a:srgbClr val="FF5050"/>
              </a:solidFill>
            </a:endParaRPr>
          </a:p>
          <a:p>
            <a:pPr marL="0" indent="0">
              <a:buNone/>
            </a:pPr>
            <a:endParaRPr lang="en-US" sz="1400" i="1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Project Briefs</a:t>
            </a:r>
            <a:endParaRPr lang="en-MY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FB21-49EC-435D-BD03-D3155ED2D47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1216437"/>
            <a:ext cx="1537614" cy="8539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3962400"/>
            <a:ext cx="1600200" cy="10600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080124"/>
            <a:ext cx="1511000" cy="1060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2863356"/>
            <a:ext cx="1447800" cy="9384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3552" y="6139934"/>
            <a:ext cx="28889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000"/>
              <a:t>*Note: the rate used as at 15th May 2017 @ 4.3365</a:t>
            </a:r>
            <a:endParaRPr lang="en-MY" sz="1000" dirty="0"/>
          </a:p>
        </p:txBody>
      </p:sp>
    </p:spTree>
    <p:extLst>
      <p:ext uri="{BB962C8B-B14F-4D97-AF65-F5344CB8AC3E}">
        <p14:creationId xmlns:p14="http://schemas.microsoft.com/office/powerpoint/2010/main" val="558790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0499" y="76200"/>
            <a:ext cx="8696325" cy="561975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Arial" pitchFamily="34" charset="0"/>
              <a:cs typeface="Arial" pitchFamily="34" charset="0"/>
            </a:endParaRPr>
          </a:p>
          <a:p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58200" y="6340475"/>
            <a:ext cx="762000" cy="365125"/>
          </a:xfrm>
        </p:spPr>
        <p:txBody>
          <a:bodyPr anchor="ctr"/>
          <a:lstStyle/>
          <a:p>
            <a:pPr algn="ctr"/>
            <a:fld id="{F61C7C50-1719-3149-B175-DB54F80E3C1C}" type="slidenum">
              <a:rPr lang="en-US" sz="1200" b="1" smtClean="0"/>
              <a:pPr algn="ctr"/>
              <a:t>8</a:t>
            </a:fld>
            <a:endParaRPr lang="en-US" sz="12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321318"/>
              </p:ext>
            </p:extLst>
          </p:nvPr>
        </p:nvGraphicFramePr>
        <p:xfrm>
          <a:off x="381001" y="1417295"/>
          <a:ext cx="8358186" cy="4952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1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1357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Type of Vessel </a:t>
                      </a:r>
                      <a:r>
                        <a:rPr lang="en-US" sz="2000" b="1" strike="noStrike" baseline="30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(1)</a:t>
                      </a:r>
                      <a:endParaRPr lang="en-MY" sz="2000" b="1" strike="noStrike" baseline="300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+mj-lt"/>
                        </a:rPr>
                        <a:t>Utilisation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 Rate For</a:t>
                      </a:r>
                    </a:p>
                    <a:p>
                      <a:pPr algn="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FYE 31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  <a:latin typeface="+mj-lt"/>
                        </a:rPr>
                        <a:t>st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 December 2016 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endParaRPr lang="en-MY" sz="2000" b="1" baseline="30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+mj-lt"/>
                        </a:rPr>
                        <a:t>Utilisation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 Rate For</a:t>
                      </a:r>
                      <a:endParaRPr lang="en-US" sz="2000" b="1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r"/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As at 31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  <a:latin typeface="+mj-lt"/>
                        </a:rPr>
                        <a:t>st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March 2017</a:t>
                      </a:r>
                      <a:endParaRPr lang="en-MY" sz="2000" b="1" baseline="30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11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Product Tankers</a:t>
                      </a:r>
                      <a:endParaRPr lang="en-MY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92%</a:t>
                      </a:r>
                      <a:endParaRPr lang="en-MY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93%</a:t>
                      </a:r>
                      <a:endParaRPr lang="en-MY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11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FSU</a:t>
                      </a:r>
                      <a:endParaRPr lang="en-MY" sz="2000" b="1" baseline="30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100%</a:t>
                      </a:r>
                      <a:endParaRPr lang="en-MY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100%</a:t>
                      </a:r>
                      <a:endParaRPr lang="en-MY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11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Fast Crew Boats</a:t>
                      </a:r>
                      <a:endParaRPr lang="en-MY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100%</a:t>
                      </a:r>
                      <a:endParaRPr lang="en-MY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100%</a:t>
                      </a:r>
                      <a:endParaRPr lang="en-MY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110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+mj-lt"/>
                        </a:rPr>
                        <a:t>Harbour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 Tugboats</a:t>
                      </a:r>
                      <a:endParaRPr lang="en-MY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99%</a:t>
                      </a:r>
                      <a:endParaRPr lang="en-MY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99%</a:t>
                      </a:r>
                      <a:endParaRPr lang="en-MY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11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Utilit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y Tugboats</a:t>
                      </a:r>
                      <a:endParaRPr lang="en-MY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100%</a:t>
                      </a:r>
                      <a:endParaRPr lang="en-MY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100%</a:t>
                      </a:r>
                      <a:endParaRPr lang="en-MY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11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Mooring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Boats</a:t>
                      </a:r>
                      <a:endParaRPr lang="en-MY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91%</a:t>
                      </a:r>
                      <a:endParaRPr lang="en-MY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MY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84%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82980">
                <a:tc gridSpan="3">
                  <a:txBody>
                    <a:bodyPr/>
                    <a:lstStyle/>
                    <a:p>
                      <a:endParaRPr lang="en-US" sz="2000" b="1" i="1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MY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MY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284232"/>
            <a:ext cx="7024687" cy="646331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>
            <a:lvl1pPr>
              <a:spcBef>
                <a:spcPct val="0"/>
              </a:spcBef>
              <a:buNone/>
              <a:defRPr lang="en-US" sz="3600" b="1" dirty="0">
                <a:solidFill>
                  <a:srgbClr val="C00000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Vessel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Utilisation</a:t>
            </a:r>
            <a:endParaRPr lang="en-MY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455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FB21-49EC-435D-BD03-D3155ED2D47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4051"/>
            <a:ext cx="6324600" cy="646331"/>
          </a:xfr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MY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Financial Highlights</a:t>
            </a:r>
          </a:p>
        </p:txBody>
      </p:sp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886782"/>
              </p:ext>
            </p:extLst>
          </p:nvPr>
        </p:nvGraphicFramePr>
        <p:xfrm>
          <a:off x="685800" y="1447800"/>
          <a:ext cx="3557587" cy="2052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9391516"/>
              </p:ext>
            </p:extLst>
          </p:nvPr>
        </p:nvGraphicFramePr>
        <p:xfrm>
          <a:off x="4800600" y="1447800"/>
          <a:ext cx="3557587" cy="2052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941029"/>
              </p:ext>
            </p:extLst>
          </p:nvPr>
        </p:nvGraphicFramePr>
        <p:xfrm>
          <a:off x="677221" y="3886200"/>
          <a:ext cx="3557587" cy="2052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739030"/>
              </p:ext>
            </p:extLst>
          </p:nvPr>
        </p:nvGraphicFramePr>
        <p:xfrm>
          <a:off x="4825327" y="3884181"/>
          <a:ext cx="3557587" cy="2052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7692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3392</TotalTime>
  <Words>742</Words>
  <Application>Microsoft Office PowerPoint</Application>
  <PresentationFormat>On-screen Show (4:3)</PresentationFormat>
  <Paragraphs>172</Paragraphs>
  <Slides>11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Worksheet</vt:lpstr>
      <vt:lpstr>PowerPoint Presentation</vt:lpstr>
      <vt:lpstr>Corporate Overview</vt:lpstr>
      <vt:lpstr>PowerPoint Presentation</vt:lpstr>
      <vt:lpstr>PowerPoint Presentation</vt:lpstr>
      <vt:lpstr>Oil &amp; Gas Value Chain</vt:lpstr>
      <vt:lpstr>Marine Vessel Fleet</vt:lpstr>
      <vt:lpstr>Project Briefs</vt:lpstr>
      <vt:lpstr>PowerPoint Presentation</vt:lpstr>
      <vt:lpstr>Financial Highlights</vt:lpstr>
      <vt:lpstr>Going Forward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EATHQPC045</cp:lastModifiedBy>
  <cp:revision>326</cp:revision>
  <cp:lastPrinted>2016-05-05T03:19:46Z</cp:lastPrinted>
  <dcterms:created xsi:type="dcterms:W3CDTF">2015-09-09T07:28:26Z</dcterms:created>
  <dcterms:modified xsi:type="dcterms:W3CDTF">2017-05-15T10:47:34Z</dcterms:modified>
</cp:coreProperties>
</file>