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430" r:id="rId3"/>
    <p:sldId id="435" r:id="rId4"/>
    <p:sldId id="422" r:id="rId5"/>
    <p:sldId id="431" r:id="rId6"/>
    <p:sldId id="413" r:id="rId7"/>
    <p:sldId id="432" r:id="rId8"/>
    <p:sldId id="434" r:id="rId9"/>
    <p:sldId id="439" r:id="rId10"/>
    <p:sldId id="436" r:id="rId11"/>
    <p:sldId id="437" r:id="rId12"/>
    <p:sldId id="438" r:id="rId13"/>
    <p:sldId id="440" r:id="rId14"/>
    <p:sldId id="424" r:id="rId15"/>
    <p:sldId id="425" r:id="rId16"/>
    <p:sldId id="426" r:id="rId17"/>
    <p:sldId id="441" r:id="rId18"/>
    <p:sldId id="445" r:id="rId19"/>
    <p:sldId id="444" r:id="rId20"/>
    <p:sldId id="443" r:id="rId21"/>
    <p:sldId id="442" r:id="rId22"/>
    <p:sldId id="508" r:id="rId23"/>
    <p:sldId id="509" r:id="rId24"/>
    <p:sldId id="510" r:id="rId25"/>
    <p:sldId id="511" r:id="rId26"/>
    <p:sldId id="512" r:id="rId27"/>
    <p:sldId id="513" r:id="rId28"/>
    <p:sldId id="514" r:id="rId29"/>
    <p:sldId id="515" r:id="rId30"/>
    <p:sldId id="516" r:id="rId31"/>
    <p:sldId id="517" r:id="rId32"/>
    <p:sldId id="519" r:id="rId33"/>
    <p:sldId id="520" r:id="rId34"/>
    <p:sldId id="521" r:id="rId35"/>
    <p:sldId id="522" r:id="rId36"/>
    <p:sldId id="523" r:id="rId37"/>
    <p:sldId id="524" r:id="rId38"/>
    <p:sldId id="525" r:id="rId39"/>
    <p:sldId id="526" r:id="rId40"/>
    <p:sldId id="527" r:id="rId41"/>
    <p:sldId id="528" r:id="rId42"/>
    <p:sldId id="529" r:id="rId43"/>
    <p:sldId id="478" r:id="rId44"/>
    <p:sldId id="498" r:id="rId45"/>
    <p:sldId id="499" r:id="rId46"/>
    <p:sldId id="500" r:id="rId47"/>
    <p:sldId id="501" r:id="rId48"/>
    <p:sldId id="502" r:id="rId49"/>
    <p:sldId id="503" r:id="rId50"/>
    <p:sldId id="504" r:id="rId51"/>
    <p:sldId id="505" r:id="rId52"/>
    <p:sldId id="506" r:id="rId53"/>
    <p:sldId id="496" r:id="rId54"/>
    <p:sldId id="488" r:id="rId55"/>
    <p:sldId id="489" r:id="rId56"/>
    <p:sldId id="490" r:id="rId57"/>
    <p:sldId id="491" r:id="rId58"/>
    <p:sldId id="494" r:id="rId59"/>
    <p:sldId id="495" r:id="rId60"/>
    <p:sldId id="497" r:id="rId61"/>
  </p:sldIdLst>
  <p:sldSz cx="9144000" cy="6858000" type="screen4x3"/>
  <p:notesSz cx="4575175" cy="6807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5" userDrawn="1">
          <p15:clr>
            <a:srgbClr val="A4A3A4"/>
          </p15:clr>
        </p15:guide>
        <p15:guide id="2" pos="14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Shiau Ling" initials="CSL" lastIdx="1" clrIdx="0">
    <p:extLst>
      <p:ext uri="{19B8F6BF-5375-455C-9EA6-DF929625EA0E}">
        <p15:presenceInfo xmlns:p15="http://schemas.microsoft.com/office/powerpoint/2012/main" userId="S-1-5-21-1417001333-1960408961-2146907659-310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4FF"/>
    <a:srgbClr val="CC3300"/>
    <a:srgbClr val="ED1C24"/>
    <a:srgbClr val="EC2227"/>
    <a:srgbClr val="808080"/>
    <a:srgbClr val="FF7979"/>
    <a:srgbClr val="FF6969"/>
    <a:srgbClr val="FF9933"/>
    <a:srgbClr val="FF3300"/>
    <a:srgbClr val="FF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9" autoAdjust="0"/>
    <p:restoredTop sz="94128" autoAdjust="0"/>
  </p:normalViewPr>
  <p:slideViewPr>
    <p:cSldViewPr snapToObjects="1">
      <p:cViewPr>
        <p:scale>
          <a:sx n="80" d="100"/>
          <a:sy n="80" d="100"/>
        </p:scale>
        <p:origin x="906" y="-5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72" d="100"/>
          <a:sy n="72" d="100"/>
        </p:scale>
        <p:origin x="2934" y="66"/>
      </p:cViewPr>
      <p:guideLst>
        <p:guide orient="horz" pos="2145"/>
        <p:guide pos="14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464800473554265E-2"/>
          <c:y val="2.5746533000786078E-2"/>
          <c:w val="0.90168943449786065"/>
          <c:h val="0.84424307317233882"/>
        </c:manualLayout>
      </c:layout>
      <c:lineChart>
        <c:grouping val="standard"/>
        <c:varyColors val="0"/>
        <c:ser>
          <c:idx val="0"/>
          <c:order val="0"/>
          <c:tx>
            <c:strRef>
              <c:f>'Since Inception'!$I$4</c:f>
              <c:strCache>
                <c:ptCount val="1"/>
                <c:pt idx="0">
                  <c:v>Sunway REIT</c:v>
                </c:pt>
              </c:strCache>
            </c:strRef>
          </c:tx>
          <c:spPr>
            <a:ln>
              <a:solidFill>
                <a:srgbClr val="FF0000"/>
              </a:solidFill>
            </a:ln>
          </c:spPr>
          <c:marker>
            <c:symbol val="none"/>
          </c:marker>
          <c:cat>
            <c:numRef>
              <c:f>'Since Inception'!$H$5:$H$80</c:f>
              <c:numCache>
                <c:formatCode>m/d/yyyy</c:formatCode>
                <c:ptCount val="76"/>
                <c:pt idx="0">
                  <c:v>40367</c:v>
                </c:pt>
                <c:pt idx="1">
                  <c:v>40389</c:v>
                </c:pt>
                <c:pt idx="2">
                  <c:v>40420</c:v>
                </c:pt>
                <c:pt idx="3">
                  <c:v>40451</c:v>
                </c:pt>
                <c:pt idx="4">
                  <c:v>40480</c:v>
                </c:pt>
                <c:pt idx="5">
                  <c:v>40512</c:v>
                </c:pt>
                <c:pt idx="6">
                  <c:v>40542</c:v>
                </c:pt>
                <c:pt idx="7">
                  <c:v>40574</c:v>
                </c:pt>
                <c:pt idx="8">
                  <c:v>40602</c:v>
                </c:pt>
                <c:pt idx="9">
                  <c:v>40633</c:v>
                </c:pt>
                <c:pt idx="10">
                  <c:v>40662</c:v>
                </c:pt>
                <c:pt idx="11">
                  <c:v>40694</c:v>
                </c:pt>
                <c:pt idx="12">
                  <c:v>40724</c:v>
                </c:pt>
                <c:pt idx="13">
                  <c:v>40753</c:v>
                </c:pt>
                <c:pt idx="14">
                  <c:v>40784</c:v>
                </c:pt>
                <c:pt idx="15">
                  <c:v>40816</c:v>
                </c:pt>
                <c:pt idx="16">
                  <c:v>40847</c:v>
                </c:pt>
                <c:pt idx="17">
                  <c:v>40877</c:v>
                </c:pt>
                <c:pt idx="18">
                  <c:v>40907</c:v>
                </c:pt>
                <c:pt idx="19">
                  <c:v>40939</c:v>
                </c:pt>
                <c:pt idx="20">
                  <c:v>40968</c:v>
                </c:pt>
                <c:pt idx="21">
                  <c:v>40998</c:v>
                </c:pt>
                <c:pt idx="22">
                  <c:v>41029</c:v>
                </c:pt>
                <c:pt idx="23">
                  <c:v>41060</c:v>
                </c:pt>
                <c:pt idx="24">
                  <c:v>41089</c:v>
                </c:pt>
                <c:pt idx="25">
                  <c:v>41121</c:v>
                </c:pt>
                <c:pt idx="26">
                  <c:v>41151</c:v>
                </c:pt>
                <c:pt idx="27">
                  <c:v>41180</c:v>
                </c:pt>
                <c:pt idx="28">
                  <c:v>41213</c:v>
                </c:pt>
                <c:pt idx="29">
                  <c:v>41243</c:v>
                </c:pt>
                <c:pt idx="30">
                  <c:v>41274</c:v>
                </c:pt>
                <c:pt idx="31">
                  <c:v>41305</c:v>
                </c:pt>
                <c:pt idx="32">
                  <c:v>41333</c:v>
                </c:pt>
                <c:pt idx="33">
                  <c:v>41362</c:v>
                </c:pt>
                <c:pt idx="34">
                  <c:v>41394</c:v>
                </c:pt>
                <c:pt idx="35">
                  <c:v>41425</c:v>
                </c:pt>
                <c:pt idx="36">
                  <c:v>41453</c:v>
                </c:pt>
                <c:pt idx="37">
                  <c:v>41486</c:v>
                </c:pt>
                <c:pt idx="38">
                  <c:v>41516</c:v>
                </c:pt>
                <c:pt idx="39">
                  <c:v>41547</c:v>
                </c:pt>
                <c:pt idx="40">
                  <c:v>41578</c:v>
                </c:pt>
                <c:pt idx="41">
                  <c:v>41607</c:v>
                </c:pt>
                <c:pt idx="42">
                  <c:v>41639</c:v>
                </c:pt>
                <c:pt idx="43">
                  <c:v>41669</c:v>
                </c:pt>
                <c:pt idx="44">
                  <c:v>41698</c:v>
                </c:pt>
                <c:pt idx="45">
                  <c:v>41729</c:v>
                </c:pt>
                <c:pt idx="46">
                  <c:v>41759</c:v>
                </c:pt>
                <c:pt idx="47">
                  <c:v>41789</c:v>
                </c:pt>
                <c:pt idx="48">
                  <c:v>41820</c:v>
                </c:pt>
                <c:pt idx="49">
                  <c:v>41851</c:v>
                </c:pt>
                <c:pt idx="50">
                  <c:v>41880</c:v>
                </c:pt>
                <c:pt idx="51">
                  <c:v>41912</c:v>
                </c:pt>
                <c:pt idx="52">
                  <c:v>41943</c:v>
                </c:pt>
                <c:pt idx="53">
                  <c:v>41971</c:v>
                </c:pt>
                <c:pt idx="54">
                  <c:v>42004</c:v>
                </c:pt>
                <c:pt idx="55">
                  <c:v>42034</c:v>
                </c:pt>
                <c:pt idx="56">
                  <c:v>42062</c:v>
                </c:pt>
                <c:pt idx="57">
                  <c:v>42094</c:v>
                </c:pt>
                <c:pt idx="58">
                  <c:v>42124</c:v>
                </c:pt>
                <c:pt idx="59">
                  <c:v>42153</c:v>
                </c:pt>
                <c:pt idx="60">
                  <c:v>42185</c:v>
                </c:pt>
                <c:pt idx="61">
                  <c:v>42216</c:v>
                </c:pt>
                <c:pt idx="62">
                  <c:v>42244</c:v>
                </c:pt>
                <c:pt idx="63">
                  <c:v>42277</c:v>
                </c:pt>
                <c:pt idx="64">
                  <c:v>42307</c:v>
                </c:pt>
                <c:pt idx="65">
                  <c:v>42338</c:v>
                </c:pt>
                <c:pt idx="66">
                  <c:v>42369</c:v>
                </c:pt>
                <c:pt idx="67">
                  <c:v>42398</c:v>
                </c:pt>
                <c:pt idx="68">
                  <c:v>42429</c:v>
                </c:pt>
                <c:pt idx="69">
                  <c:v>42460</c:v>
                </c:pt>
                <c:pt idx="70">
                  <c:v>42489</c:v>
                </c:pt>
                <c:pt idx="71">
                  <c:v>42521</c:v>
                </c:pt>
                <c:pt idx="72">
                  <c:v>42551</c:v>
                </c:pt>
                <c:pt idx="73">
                  <c:v>42580</c:v>
                </c:pt>
                <c:pt idx="74">
                  <c:v>42612</c:v>
                </c:pt>
                <c:pt idx="75">
                  <c:v>42643</c:v>
                </c:pt>
              </c:numCache>
            </c:numRef>
          </c:cat>
          <c:val>
            <c:numRef>
              <c:f>'Since Inception'!$I$5:$I$80</c:f>
              <c:numCache>
                <c:formatCode>0.0%</c:formatCode>
                <c:ptCount val="76"/>
                <c:pt idx="0">
                  <c:v>0</c:v>
                </c:pt>
                <c:pt idx="1">
                  <c:v>3.3333333333333437E-2</c:v>
                </c:pt>
                <c:pt idx="2" formatCode="0.00%">
                  <c:v>2.2222222222222365E-2</c:v>
                </c:pt>
                <c:pt idx="3" formatCode="0.00%">
                  <c:v>7.7777777777777946E-2</c:v>
                </c:pt>
                <c:pt idx="4" formatCode="0.00%">
                  <c:v>8.8888888888889017E-2</c:v>
                </c:pt>
                <c:pt idx="5" formatCode="0.00%">
                  <c:v>0.12222222222222223</c:v>
                </c:pt>
                <c:pt idx="6" formatCode="0.00%">
                  <c:v>0.14444444444444438</c:v>
                </c:pt>
                <c:pt idx="7" formatCode="0.00%">
                  <c:v>0.16666666666666652</c:v>
                </c:pt>
                <c:pt idx="8" formatCode="0.00%">
                  <c:v>0.13333333333333308</c:v>
                </c:pt>
                <c:pt idx="9" formatCode="0.00%">
                  <c:v>0.17777777777777759</c:v>
                </c:pt>
                <c:pt idx="10" formatCode="0.00%">
                  <c:v>0.2222222222222221</c:v>
                </c:pt>
                <c:pt idx="11" formatCode="0.00%">
                  <c:v>0.2222222222222221</c:v>
                </c:pt>
                <c:pt idx="12" formatCode="0.00%">
                  <c:v>0.23333333333333317</c:v>
                </c:pt>
                <c:pt idx="13" formatCode="0.00%">
                  <c:v>0.26666666666666616</c:v>
                </c:pt>
                <c:pt idx="14" formatCode="0.00%">
                  <c:v>0.19999999999999973</c:v>
                </c:pt>
                <c:pt idx="15" formatCode="0.00%">
                  <c:v>0.23333333333333317</c:v>
                </c:pt>
                <c:pt idx="16" formatCode="0.00%">
                  <c:v>0.25555555555555509</c:v>
                </c:pt>
                <c:pt idx="17" formatCode="0.00%">
                  <c:v>0.2999999999999996</c:v>
                </c:pt>
                <c:pt idx="18" formatCode="0.00%">
                  <c:v>0.3888888888888884</c:v>
                </c:pt>
                <c:pt idx="19" formatCode="0.00%">
                  <c:v>0.4333333333333329</c:v>
                </c:pt>
                <c:pt idx="20" formatCode="0.00%">
                  <c:v>0.39999999999999947</c:v>
                </c:pt>
                <c:pt idx="21" formatCode="0.00%">
                  <c:v>0.3888888888888884</c:v>
                </c:pt>
                <c:pt idx="22" formatCode="0.00%">
                  <c:v>0.39999999999999947</c:v>
                </c:pt>
                <c:pt idx="23" formatCode="0.00%">
                  <c:v>0.43333333333333268</c:v>
                </c:pt>
                <c:pt idx="24" formatCode="0.00%">
                  <c:v>0.51111111111111063</c:v>
                </c:pt>
                <c:pt idx="25" formatCode="0.00%">
                  <c:v>0.58888888888888813</c:v>
                </c:pt>
                <c:pt idx="26" formatCode="0.00%">
                  <c:v>0.59999999999999942</c:v>
                </c:pt>
                <c:pt idx="27" formatCode="0.00%">
                  <c:v>0.61111111111111049</c:v>
                </c:pt>
                <c:pt idx="28" formatCode="0.00%">
                  <c:v>0.69999999999999951</c:v>
                </c:pt>
                <c:pt idx="29" formatCode="0.00%">
                  <c:v>0.62222222222222157</c:v>
                </c:pt>
                <c:pt idx="30" formatCode="0.00%">
                  <c:v>0.72222222222222165</c:v>
                </c:pt>
                <c:pt idx="31" formatCode="0.00%">
                  <c:v>0.72222222222222165</c:v>
                </c:pt>
                <c:pt idx="32" formatCode="0.00%">
                  <c:v>0.67777777777777715</c:v>
                </c:pt>
                <c:pt idx="33" formatCode="0.00%">
                  <c:v>0.68888888888888822</c:v>
                </c:pt>
                <c:pt idx="34" formatCode="0.00%">
                  <c:v>0.77777777777777701</c:v>
                </c:pt>
                <c:pt idx="35" formatCode="0.00%">
                  <c:v>0.81111111111111001</c:v>
                </c:pt>
                <c:pt idx="36" formatCode="0.00%">
                  <c:v>0.71111111111111014</c:v>
                </c:pt>
                <c:pt idx="37" formatCode="0.00%">
                  <c:v>0.47777777777777697</c:v>
                </c:pt>
                <c:pt idx="38" formatCode="0.00%">
                  <c:v>0.44444444444444353</c:v>
                </c:pt>
                <c:pt idx="39" formatCode="0.00%">
                  <c:v>0.57777777777777661</c:v>
                </c:pt>
                <c:pt idx="40" formatCode="0.00%">
                  <c:v>0.47777777777777675</c:v>
                </c:pt>
                <c:pt idx="41" formatCode="0.00%">
                  <c:v>0.41111111111111009</c:v>
                </c:pt>
                <c:pt idx="42" formatCode="0.00%">
                  <c:v>0.37777777777777666</c:v>
                </c:pt>
                <c:pt idx="43" formatCode="0.00%">
                  <c:v>0.42222222222222094</c:v>
                </c:pt>
                <c:pt idx="44" formatCode="0.00%">
                  <c:v>0.4888888888888876</c:v>
                </c:pt>
                <c:pt idx="45" formatCode="0.00%">
                  <c:v>0.51111111111110952</c:v>
                </c:pt>
                <c:pt idx="46" formatCode="0.00%">
                  <c:v>0.51111111111110952</c:v>
                </c:pt>
                <c:pt idx="47" formatCode="0.00%">
                  <c:v>0.54444444444444295</c:v>
                </c:pt>
                <c:pt idx="48" formatCode="0.00%">
                  <c:v>0.59999999999999809</c:v>
                </c:pt>
                <c:pt idx="49" formatCode="0.00%">
                  <c:v>0.58888888888888702</c:v>
                </c:pt>
                <c:pt idx="50" formatCode="0.00%">
                  <c:v>0.62222222222222046</c:v>
                </c:pt>
                <c:pt idx="51" formatCode="0.00%">
                  <c:v>0.69999999999999818</c:v>
                </c:pt>
                <c:pt idx="52" formatCode="0.00%">
                  <c:v>0.69999999999999818</c:v>
                </c:pt>
                <c:pt idx="53" formatCode="0.00%">
                  <c:v>0.67777777777777581</c:v>
                </c:pt>
                <c:pt idx="54" formatCode="0.00%">
                  <c:v>0.68888888888888689</c:v>
                </c:pt>
                <c:pt idx="55" formatCode="0.00%">
                  <c:v>0.72222222222222032</c:v>
                </c:pt>
                <c:pt idx="56" formatCode="0.00%">
                  <c:v>0.8111111111111089</c:v>
                </c:pt>
                <c:pt idx="57" formatCode="0.00%">
                  <c:v>0.74444444444444224</c:v>
                </c:pt>
                <c:pt idx="58" formatCode="0.00%">
                  <c:v>0.89999999999999747</c:v>
                </c:pt>
                <c:pt idx="59" formatCode="0.00%">
                  <c:v>0.78888888888888631</c:v>
                </c:pt>
                <c:pt idx="60" formatCode="0.00%">
                  <c:v>0.71111111111110881</c:v>
                </c:pt>
                <c:pt idx="61" formatCode="0.00%">
                  <c:v>0.73333333333333117</c:v>
                </c:pt>
                <c:pt idx="62" formatCode="0.00%">
                  <c:v>0.65555555555555345</c:v>
                </c:pt>
                <c:pt idx="63" formatCode="0.00%">
                  <c:v>0.72222222222221988</c:v>
                </c:pt>
                <c:pt idx="64" formatCode="0.00%">
                  <c:v>0.69999999999999774</c:v>
                </c:pt>
                <c:pt idx="65" formatCode="0.00%">
                  <c:v>0.67777777777777537</c:v>
                </c:pt>
                <c:pt idx="66" formatCode="0.00%">
                  <c:v>0.62222222222221979</c:v>
                </c:pt>
                <c:pt idx="67" formatCode="0.00%">
                  <c:v>0.63333333333333086</c:v>
                </c:pt>
                <c:pt idx="68" formatCode="0.00%">
                  <c:v>0.76666666666666372</c:v>
                </c:pt>
                <c:pt idx="69" formatCode="0.00%">
                  <c:v>0.77777777777777524</c:v>
                </c:pt>
                <c:pt idx="70" formatCode="0.00%">
                  <c:v>0.79999999999999738</c:v>
                </c:pt>
                <c:pt idx="71" formatCode="0.00%">
                  <c:v>0.79999999999999738</c:v>
                </c:pt>
                <c:pt idx="72" formatCode="0.00%">
                  <c:v>0.84444444444444189</c:v>
                </c:pt>
                <c:pt idx="73" formatCode="0.00%">
                  <c:v>0.85555555555555274</c:v>
                </c:pt>
                <c:pt idx="74" formatCode="0.00%">
                  <c:v>0.91111111111110854</c:v>
                </c:pt>
                <c:pt idx="75" formatCode="0.00%">
                  <c:v>0.92222222222221961</c:v>
                </c:pt>
              </c:numCache>
            </c:numRef>
          </c:val>
          <c:smooth val="0"/>
          <c:extLst xmlns:c16r2="http://schemas.microsoft.com/office/drawing/2015/06/chart">
            <c:ext xmlns:c16="http://schemas.microsoft.com/office/drawing/2014/chart" uri="{C3380CC4-5D6E-409C-BE32-E72D297353CC}">
              <c16:uniqueId val="{00000000-7A37-4E0D-B5DF-FCBCB16F9E86}"/>
            </c:ext>
          </c:extLst>
        </c:ser>
        <c:ser>
          <c:idx val="1"/>
          <c:order val="1"/>
          <c:tx>
            <c:strRef>
              <c:f>'Since Inception'!$J$4</c:f>
              <c:strCache>
                <c:ptCount val="1"/>
                <c:pt idx="0">
                  <c:v>TR/GPR/APREA Composite REIT Index Malaysia</c:v>
                </c:pt>
              </c:strCache>
            </c:strRef>
          </c:tx>
          <c:spPr>
            <a:ln>
              <a:solidFill>
                <a:srgbClr val="0070C0"/>
              </a:solidFill>
            </a:ln>
          </c:spPr>
          <c:marker>
            <c:symbol val="none"/>
          </c:marker>
          <c:cat>
            <c:numRef>
              <c:f>'Since Inception'!$H$5:$H$80</c:f>
              <c:numCache>
                <c:formatCode>m/d/yyyy</c:formatCode>
                <c:ptCount val="76"/>
                <c:pt idx="0">
                  <c:v>40367</c:v>
                </c:pt>
                <c:pt idx="1">
                  <c:v>40389</c:v>
                </c:pt>
                <c:pt idx="2">
                  <c:v>40420</c:v>
                </c:pt>
                <c:pt idx="3">
                  <c:v>40451</c:v>
                </c:pt>
                <c:pt idx="4">
                  <c:v>40480</c:v>
                </c:pt>
                <c:pt idx="5">
                  <c:v>40512</c:v>
                </c:pt>
                <c:pt idx="6">
                  <c:v>40542</c:v>
                </c:pt>
                <c:pt idx="7">
                  <c:v>40574</c:v>
                </c:pt>
                <c:pt idx="8">
                  <c:v>40602</c:v>
                </c:pt>
                <c:pt idx="9">
                  <c:v>40633</c:v>
                </c:pt>
                <c:pt idx="10">
                  <c:v>40662</c:v>
                </c:pt>
                <c:pt idx="11">
                  <c:v>40694</c:v>
                </c:pt>
                <c:pt idx="12">
                  <c:v>40724</c:v>
                </c:pt>
                <c:pt idx="13">
                  <c:v>40753</c:v>
                </c:pt>
                <c:pt idx="14">
                  <c:v>40784</c:v>
                </c:pt>
                <c:pt idx="15">
                  <c:v>40816</c:v>
                </c:pt>
                <c:pt idx="16">
                  <c:v>40847</c:v>
                </c:pt>
                <c:pt idx="17">
                  <c:v>40877</c:v>
                </c:pt>
                <c:pt idx="18">
                  <c:v>40907</c:v>
                </c:pt>
                <c:pt idx="19">
                  <c:v>40939</c:v>
                </c:pt>
                <c:pt idx="20">
                  <c:v>40968</c:v>
                </c:pt>
                <c:pt idx="21">
                  <c:v>40998</c:v>
                </c:pt>
                <c:pt idx="22">
                  <c:v>41029</c:v>
                </c:pt>
                <c:pt idx="23">
                  <c:v>41060</c:v>
                </c:pt>
                <c:pt idx="24">
                  <c:v>41089</c:v>
                </c:pt>
                <c:pt idx="25">
                  <c:v>41121</c:v>
                </c:pt>
                <c:pt idx="26">
                  <c:v>41151</c:v>
                </c:pt>
                <c:pt idx="27">
                  <c:v>41180</c:v>
                </c:pt>
                <c:pt idx="28">
                  <c:v>41213</c:v>
                </c:pt>
                <c:pt idx="29">
                  <c:v>41243</c:v>
                </c:pt>
                <c:pt idx="30">
                  <c:v>41274</c:v>
                </c:pt>
                <c:pt idx="31">
                  <c:v>41305</c:v>
                </c:pt>
                <c:pt idx="32">
                  <c:v>41333</c:v>
                </c:pt>
                <c:pt idx="33">
                  <c:v>41362</c:v>
                </c:pt>
                <c:pt idx="34">
                  <c:v>41394</c:v>
                </c:pt>
                <c:pt idx="35">
                  <c:v>41425</c:v>
                </c:pt>
                <c:pt idx="36">
                  <c:v>41453</c:v>
                </c:pt>
                <c:pt idx="37">
                  <c:v>41486</c:v>
                </c:pt>
                <c:pt idx="38">
                  <c:v>41516</c:v>
                </c:pt>
                <c:pt idx="39">
                  <c:v>41547</c:v>
                </c:pt>
                <c:pt idx="40">
                  <c:v>41578</c:v>
                </c:pt>
                <c:pt idx="41">
                  <c:v>41607</c:v>
                </c:pt>
                <c:pt idx="42">
                  <c:v>41639</c:v>
                </c:pt>
                <c:pt idx="43">
                  <c:v>41669</c:v>
                </c:pt>
                <c:pt idx="44">
                  <c:v>41698</c:v>
                </c:pt>
                <c:pt idx="45">
                  <c:v>41729</c:v>
                </c:pt>
                <c:pt idx="46">
                  <c:v>41759</c:v>
                </c:pt>
                <c:pt idx="47">
                  <c:v>41789</c:v>
                </c:pt>
                <c:pt idx="48">
                  <c:v>41820</c:v>
                </c:pt>
                <c:pt idx="49">
                  <c:v>41851</c:v>
                </c:pt>
                <c:pt idx="50">
                  <c:v>41880</c:v>
                </c:pt>
                <c:pt idx="51">
                  <c:v>41912</c:v>
                </c:pt>
                <c:pt idx="52">
                  <c:v>41943</c:v>
                </c:pt>
                <c:pt idx="53">
                  <c:v>41971</c:v>
                </c:pt>
                <c:pt idx="54">
                  <c:v>42004</c:v>
                </c:pt>
                <c:pt idx="55">
                  <c:v>42034</c:v>
                </c:pt>
                <c:pt idx="56">
                  <c:v>42062</c:v>
                </c:pt>
                <c:pt idx="57">
                  <c:v>42094</c:v>
                </c:pt>
                <c:pt idx="58">
                  <c:v>42124</c:v>
                </c:pt>
                <c:pt idx="59">
                  <c:v>42153</c:v>
                </c:pt>
                <c:pt idx="60">
                  <c:v>42185</c:v>
                </c:pt>
                <c:pt idx="61">
                  <c:v>42216</c:v>
                </c:pt>
                <c:pt idx="62">
                  <c:v>42244</c:v>
                </c:pt>
                <c:pt idx="63">
                  <c:v>42277</c:v>
                </c:pt>
                <c:pt idx="64">
                  <c:v>42307</c:v>
                </c:pt>
                <c:pt idx="65">
                  <c:v>42338</c:v>
                </c:pt>
                <c:pt idx="66">
                  <c:v>42369</c:v>
                </c:pt>
                <c:pt idx="67">
                  <c:v>42398</c:v>
                </c:pt>
                <c:pt idx="68">
                  <c:v>42429</c:v>
                </c:pt>
                <c:pt idx="69">
                  <c:v>42460</c:v>
                </c:pt>
                <c:pt idx="70">
                  <c:v>42489</c:v>
                </c:pt>
                <c:pt idx="71">
                  <c:v>42521</c:v>
                </c:pt>
                <c:pt idx="72">
                  <c:v>42551</c:v>
                </c:pt>
                <c:pt idx="73">
                  <c:v>42580</c:v>
                </c:pt>
                <c:pt idx="74">
                  <c:v>42612</c:v>
                </c:pt>
                <c:pt idx="75">
                  <c:v>42643</c:v>
                </c:pt>
              </c:numCache>
            </c:numRef>
          </c:cat>
          <c:val>
            <c:numRef>
              <c:f>'Since Inception'!$J$5:$J$80</c:f>
              <c:numCache>
                <c:formatCode>0.0%</c:formatCode>
                <c:ptCount val="76"/>
                <c:pt idx="0">
                  <c:v>0</c:v>
                </c:pt>
                <c:pt idx="1">
                  <c:v>-3.0172738930356324E-5</c:v>
                </c:pt>
                <c:pt idx="2" formatCode="0.00%">
                  <c:v>-3.9171758316360883E-3</c:v>
                </c:pt>
                <c:pt idx="3" formatCode="0.00%">
                  <c:v>2.0794297352342062E-2</c:v>
                </c:pt>
                <c:pt idx="4" formatCode="0.00%">
                  <c:v>3.6345326997057947E-2</c:v>
                </c:pt>
                <c:pt idx="5" formatCode="0.00%">
                  <c:v>6.5774307912800811E-2</c:v>
                </c:pt>
                <c:pt idx="6" formatCode="0.00%">
                  <c:v>6.9659802368559953E-2</c:v>
                </c:pt>
                <c:pt idx="7" formatCode="0.00%">
                  <c:v>8.3132684619446451E-2</c:v>
                </c:pt>
                <c:pt idx="8" formatCode="0.00%">
                  <c:v>8.7380251942370091E-2</c:v>
                </c:pt>
                <c:pt idx="9" formatCode="0.00%">
                  <c:v>9.4639812929018685E-2</c:v>
                </c:pt>
                <c:pt idx="10" formatCode="0.00%">
                  <c:v>0.12507052877724978</c:v>
                </c:pt>
                <c:pt idx="11" formatCode="0.00%">
                  <c:v>0.13405898770460878</c:v>
                </c:pt>
                <c:pt idx="12" formatCode="0.00%">
                  <c:v>0.16585954590027896</c:v>
                </c:pt>
                <c:pt idx="13" formatCode="0.00%">
                  <c:v>0.21022101531266491</c:v>
                </c:pt>
                <c:pt idx="14" formatCode="0.00%">
                  <c:v>0.17007015161801298</c:v>
                </c:pt>
                <c:pt idx="15" formatCode="0.00%">
                  <c:v>0.1684423323527191</c:v>
                </c:pt>
                <c:pt idx="16" formatCode="0.00%">
                  <c:v>0.21480425435618899</c:v>
                </c:pt>
                <c:pt idx="17" formatCode="0.00%">
                  <c:v>0.26287998793090406</c:v>
                </c:pt>
                <c:pt idx="18" formatCode="0.00%">
                  <c:v>0.29324055216112188</c:v>
                </c:pt>
                <c:pt idx="19" formatCode="0.00%">
                  <c:v>0.35482839254733278</c:v>
                </c:pt>
                <c:pt idx="20" formatCode="0.00%">
                  <c:v>0.34409368635437798</c:v>
                </c:pt>
                <c:pt idx="21" formatCode="0.00%">
                  <c:v>0.35635739609262962</c:v>
                </c:pt>
                <c:pt idx="22" formatCode="0.00%">
                  <c:v>0.36853360488798304</c:v>
                </c:pt>
                <c:pt idx="23" formatCode="0.00%">
                  <c:v>0.42279625858037173</c:v>
                </c:pt>
                <c:pt idx="24" formatCode="0.00%">
                  <c:v>0.45129063890774601</c:v>
                </c:pt>
                <c:pt idx="25" formatCode="0.00%">
                  <c:v>0.54251866938221216</c:v>
                </c:pt>
                <c:pt idx="26" formatCode="0.00%">
                  <c:v>0.57963792713283424</c:v>
                </c:pt>
                <c:pt idx="27" formatCode="0.00%">
                  <c:v>0.60460964019008712</c:v>
                </c:pt>
                <c:pt idx="28" formatCode="0.00%">
                  <c:v>0.63814814814814702</c:v>
                </c:pt>
                <c:pt idx="29" formatCode="0.00%">
                  <c:v>0.60189937391566617</c:v>
                </c:pt>
                <c:pt idx="30" formatCode="0.00%">
                  <c:v>0.63489552689145246</c:v>
                </c:pt>
                <c:pt idx="31" formatCode="0.00%">
                  <c:v>0.66633778381232434</c:v>
                </c:pt>
                <c:pt idx="32" formatCode="0.00%">
                  <c:v>0.7051482235799944</c:v>
                </c:pt>
                <c:pt idx="33" formatCode="0.00%">
                  <c:v>0.73549219280380052</c:v>
                </c:pt>
                <c:pt idx="34" formatCode="0.00%">
                  <c:v>0.76156898242437854</c:v>
                </c:pt>
                <c:pt idx="35" formatCode="0.00%">
                  <c:v>0.79017443238007412</c:v>
                </c:pt>
                <c:pt idx="36" formatCode="0.00%">
                  <c:v>0.72008152486377264</c:v>
                </c:pt>
                <c:pt idx="37" formatCode="0.00%">
                  <c:v>0.62177189409368538</c:v>
                </c:pt>
                <c:pt idx="38" formatCode="0.00%">
                  <c:v>0.58721581051519856</c:v>
                </c:pt>
                <c:pt idx="39" formatCode="0.00%">
                  <c:v>0.66630761107339409</c:v>
                </c:pt>
                <c:pt idx="40" formatCode="0.00%">
                  <c:v>0.61511880515953732</c:v>
                </c:pt>
                <c:pt idx="41" formatCode="0.00%">
                  <c:v>0.59259787282190435</c:v>
                </c:pt>
                <c:pt idx="42" formatCode="0.00%">
                  <c:v>0.55636267632194225</c:v>
                </c:pt>
                <c:pt idx="43" formatCode="0.00%">
                  <c:v>0.56523949611525914</c:v>
                </c:pt>
                <c:pt idx="44" formatCode="0.00%">
                  <c:v>0.61638455155766669</c:v>
                </c:pt>
                <c:pt idx="45" formatCode="0.00%">
                  <c:v>0.63334238515501151</c:v>
                </c:pt>
                <c:pt idx="46" formatCode="0.00%">
                  <c:v>0.66018028211510815</c:v>
                </c:pt>
                <c:pt idx="47" formatCode="0.00%">
                  <c:v>0.68297050614769472</c:v>
                </c:pt>
                <c:pt idx="48" formatCode="0.00%">
                  <c:v>0.68974881194840343</c:v>
                </c:pt>
                <c:pt idx="49" formatCode="0.00%">
                  <c:v>0.7263106283472871</c:v>
                </c:pt>
                <c:pt idx="50" formatCode="0.00%">
                  <c:v>0.74614467828316977</c:v>
                </c:pt>
                <c:pt idx="51" formatCode="0.00%">
                  <c:v>0.81209021648940016</c:v>
                </c:pt>
                <c:pt idx="52" formatCode="0.00%">
                  <c:v>0.82810213472127758</c:v>
                </c:pt>
                <c:pt idx="53" formatCode="0.00%">
                  <c:v>0.80901259711850182</c:v>
                </c:pt>
                <c:pt idx="54" formatCode="0.00%">
                  <c:v>0.80957909029191999</c:v>
                </c:pt>
                <c:pt idx="55" formatCode="0.00%">
                  <c:v>0.86471373613939662</c:v>
                </c:pt>
                <c:pt idx="56" formatCode="0.00%">
                  <c:v>0.91939805385833751</c:v>
                </c:pt>
                <c:pt idx="57" formatCode="0.00%">
                  <c:v>0.8864086897488106</c:v>
                </c:pt>
                <c:pt idx="58" formatCode="0.00%">
                  <c:v>0.95496718714641182</c:v>
                </c:pt>
                <c:pt idx="59" formatCode="0.00%">
                  <c:v>0.89632194312438562</c:v>
                </c:pt>
                <c:pt idx="60" formatCode="0.00%">
                  <c:v>0.84362978049332282</c:v>
                </c:pt>
                <c:pt idx="61" formatCode="0.00%">
                  <c:v>0.88113298634683423</c:v>
                </c:pt>
                <c:pt idx="62" formatCode="0.00%">
                  <c:v>0.83633325790148461</c:v>
                </c:pt>
                <c:pt idx="63" formatCode="0.00%">
                  <c:v>0.87644263408010725</c:v>
                </c:pt>
                <c:pt idx="64" formatCode="0.00%">
                  <c:v>0.88646149204193891</c:v>
                </c:pt>
                <c:pt idx="65" formatCode="0.00%">
                  <c:v>0.86345704156294678</c:v>
                </c:pt>
                <c:pt idx="66" formatCode="0.00%">
                  <c:v>0.87837821528249127</c:v>
                </c:pt>
                <c:pt idx="67" formatCode="0.00%">
                  <c:v>0.92271554650373266</c:v>
                </c:pt>
                <c:pt idx="68" formatCode="0.00%">
                  <c:v>1.0413871916723232</c:v>
                </c:pt>
                <c:pt idx="69" formatCode="0.00%">
                  <c:v>1.055003394433129</c:v>
                </c:pt>
                <c:pt idx="70" formatCode="0.00%">
                  <c:v>1.061342686882401</c:v>
                </c:pt>
                <c:pt idx="71" formatCode="0.00%">
                  <c:v>1.1180199140076934</c:v>
                </c:pt>
                <c:pt idx="72" formatCode="0.00%">
                  <c:v>1.1597088330693208</c:v>
                </c:pt>
                <c:pt idx="73" formatCode="0.00%">
                  <c:v>1.2087342536018695</c:v>
                </c:pt>
                <c:pt idx="74" formatCode="0.00%">
                  <c:v>1.3056898242437947</c:v>
                </c:pt>
                <c:pt idx="75" formatCode="0.00%">
                  <c:v>1.2596364184958877</c:v>
                </c:pt>
              </c:numCache>
            </c:numRef>
          </c:val>
          <c:smooth val="0"/>
          <c:extLst xmlns:c16r2="http://schemas.microsoft.com/office/drawing/2015/06/chart">
            <c:ext xmlns:c16="http://schemas.microsoft.com/office/drawing/2014/chart" uri="{C3380CC4-5D6E-409C-BE32-E72D297353CC}">
              <c16:uniqueId val="{00000001-7A37-4E0D-B5DF-FCBCB16F9E86}"/>
            </c:ext>
          </c:extLst>
        </c:ser>
        <c:ser>
          <c:idx val="2"/>
          <c:order val="2"/>
          <c:tx>
            <c:strRef>
              <c:f>'Since Inception'!$K$4</c:f>
              <c:strCache>
                <c:ptCount val="1"/>
                <c:pt idx="0">
                  <c:v>FBM KLCI</c:v>
                </c:pt>
              </c:strCache>
            </c:strRef>
          </c:tx>
          <c:spPr>
            <a:ln>
              <a:solidFill>
                <a:srgbClr val="00B050"/>
              </a:solidFill>
            </a:ln>
          </c:spPr>
          <c:marker>
            <c:symbol val="none"/>
          </c:marker>
          <c:cat>
            <c:numRef>
              <c:f>'Since Inception'!$H$5:$H$80</c:f>
              <c:numCache>
                <c:formatCode>m/d/yyyy</c:formatCode>
                <c:ptCount val="76"/>
                <c:pt idx="0">
                  <c:v>40367</c:v>
                </c:pt>
                <c:pt idx="1">
                  <c:v>40389</c:v>
                </c:pt>
                <c:pt idx="2">
                  <c:v>40420</c:v>
                </c:pt>
                <c:pt idx="3">
                  <c:v>40451</c:v>
                </c:pt>
                <c:pt idx="4">
                  <c:v>40480</c:v>
                </c:pt>
                <c:pt idx="5">
                  <c:v>40512</c:v>
                </c:pt>
                <c:pt idx="6">
                  <c:v>40542</c:v>
                </c:pt>
                <c:pt idx="7">
                  <c:v>40574</c:v>
                </c:pt>
                <c:pt idx="8">
                  <c:v>40602</c:v>
                </c:pt>
                <c:pt idx="9">
                  <c:v>40633</c:v>
                </c:pt>
                <c:pt idx="10">
                  <c:v>40662</c:v>
                </c:pt>
                <c:pt idx="11">
                  <c:v>40694</c:v>
                </c:pt>
                <c:pt idx="12">
                  <c:v>40724</c:v>
                </c:pt>
                <c:pt idx="13">
                  <c:v>40753</c:v>
                </c:pt>
                <c:pt idx="14">
                  <c:v>40784</c:v>
                </c:pt>
                <c:pt idx="15">
                  <c:v>40816</c:v>
                </c:pt>
                <c:pt idx="16">
                  <c:v>40847</c:v>
                </c:pt>
                <c:pt idx="17">
                  <c:v>40877</c:v>
                </c:pt>
                <c:pt idx="18">
                  <c:v>40907</c:v>
                </c:pt>
                <c:pt idx="19">
                  <c:v>40939</c:v>
                </c:pt>
                <c:pt idx="20">
                  <c:v>40968</c:v>
                </c:pt>
                <c:pt idx="21">
                  <c:v>40998</c:v>
                </c:pt>
                <c:pt idx="22">
                  <c:v>41029</c:v>
                </c:pt>
                <c:pt idx="23">
                  <c:v>41060</c:v>
                </c:pt>
                <c:pt idx="24">
                  <c:v>41089</c:v>
                </c:pt>
                <c:pt idx="25">
                  <c:v>41121</c:v>
                </c:pt>
                <c:pt idx="26">
                  <c:v>41151</c:v>
                </c:pt>
                <c:pt idx="27">
                  <c:v>41180</c:v>
                </c:pt>
                <c:pt idx="28">
                  <c:v>41213</c:v>
                </c:pt>
                <c:pt idx="29">
                  <c:v>41243</c:v>
                </c:pt>
                <c:pt idx="30">
                  <c:v>41274</c:v>
                </c:pt>
                <c:pt idx="31">
                  <c:v>41305</c:v>
                </c:pt>
                <c:pt idx="32">
                  <c:v>41333</c:v>
                </c:pt>
                <c:pt idx="33">
                  <c:v>41362</c:v>
                </c:pt>
                <c:pt idx="34">
                  <c:v>41394</c:v>
                </c:pt>
                <c:pt idx="35">
                  <c:v>41425</c:v>
                </c:pt>
                <c:pt idx="36">
                  <c:v>41453</c:v>
                </c:pt>
                <c:pt idx="37">
                  <c:v>41486</c:v>
                </c:pt>
                <c:pt idx="38">
                  <c:v>41516</c:v>
                </c:pt>
                <c:pt idx="39">
                  <c:v>41547</c:v>
                </c:pt>
                <c:pt idx="40">
                  <c:v>41578</c:v>
                </c:pt>
                <c:pt idx="41">
                  <c:v>41607</c:v>
                </c:pt>
                <c:pt idx="42">
                  <c:v>41639</c:v>
                </c:pt>
                <c:pt idx="43">
                  <c:v>41669</c:v>
                </c:pt>
                <c:pt idx="44">
                  <c:v>41698</c:v>
                </c:pt>
                <c:pt idx="45">
                  <c:v>41729</c:v>
                </c:pt>
                <c:pt idx="46">
                  <c:v>41759</c:v>
                </c:pt>
                <c:pt idx="47">
                  <c:v>41789</c:v>
                </c:pt>
                <c:pt idx="48">
                  <c:v>41820</c:v>
                </c:pt>
                <c:pt idx="49">
                  <c:v>41851</c:v>
                </c:pt>
                <c:pt idx="50">
                  <c:v>41880</c:v>
                </c:pt>
                <c:pt idx="51">
                  <c:v>41912</c:v>
                </c:pt>
                <c:pt idx="52">
                  <c:v>41943</c:v>
                </c:pt>
                <c:pt idx="53">
                  <c:v>41971</c:v>
                </c:pt>
                <c:pt idx="54">
                  <c:v>42004</c:v>
                </c:pt>
                <c:pt idx="55">
                  <c:v>42034</c:v>
                </c:pt>
                <c:pt idx="56">
                  <c:v>42062</c:v>
                </c:pt>
                <c:pt idx="57">
                  <c:v>42094</c:v>
                </c:pt>
                <c:pt idx="58">
                  <c:v>42124</c:v>
                </c:pt>
                <c:pt idx="59">
                  <c:v>42153</c:v>
                </c:pt>
                <c:pt idx="60">
                  <c:v>42185</c:v>
                </c:pt>
                <c:pt idx="61">
                  <c:v>42216</c:v>
                </c:pt>
                <c:pt idx="62">
                  <c:v>42244</c:v>
                </c:pt>
                <c:pt idx="63">
                  <c:v>42277</c:v>
                </c:pt>
                <c:pt idx="64">
                  <c:v>42307</c:v>
                </c:pt>
                <c:pt idx="65">
                  <c:v>42338</c:v>
                </c:pt>
                <c:pt idx="66">
                  <c:v>42369</c:v>
                </c:pt>
                <c:pt idx="67">
                  <c:v>42398</c:v>
                </c:pt>
                <c:pt idx="68">
                  <c:v>42429</c:v>
                </c:pt>
                <c:pt idx="69">
                  <c:v>42460</c:v>
                </c:pt>
                <c:pt idx="70">
                  <c:v>42489</c:v>
                </c:pt>
                <c:pt idx="71">
                  <c:v>42521</c:v>
                </c:pt>
                <c:pt idx="72">
                  <c:v>42551</c:v>
                </c:pt>
                <c:pt idx="73">
                  <c:v>42580</c:v>
                </c:pt>
                <c:pt idx="74">
                  <c:v>42612</c:v>
                </c:pt>
                <c:pt idx="75">
                  <c:v>42643</c:v>
                </c:pt>
              </c:numCache>
            </c:numRef>
          </c:cat>
          <c:val>
            <c:numRef>
              <c:f>'Since Inception'!$K$5:$K$80</c:f>
              <c:numCache>
                <c:formatCode>0.00%</c:formatCode>
                <c:ptCount val="76"/>
                <c:pt idx="0">
                  <c:v>0</c:v>
                </c:pt>
                <c:pt idx="1">
                  <c:v>3.4110164661899978E-2</c:v>
                </c:pt>
                <c:pt idx="2">
                  <c:v>8.0894812428288221E-2</c:v>
                </c:pt>
                <c:pt idx="3">
                  <c:v>0.11205671603230938</c:v>
                </c:pt>
                <c:pt idx="4">
                  <c:v>0.14409245989833086</c:v>
                </c:pt>
                <c:pt idx="5">
                  <c:v>0.12856849767862455</c:v>
                </c:pt>
                <c:pt idx="6">
                  <c:v>0.1541606194387668</c:v>
                </c:pt>
                <c:pt idx="7">
                  <c:v>0.1549432763690799</c:v>
                </c:pt>
                <c:pt idx="8">
                  <c:v>0.1331428614849206</c:v>
                </c:pt>
                <c:pt idx="9">
                  <c:v>0.17408417741236915</c:v>
                </c:pt>
                <c:pt idx="10">
                  <c:v>0.16634879144092451</c:v>
                </c:pt>
                <c:pt idx="11">
                  <c:v>0.18408394945403961</c:v>
                </c:pt>
                <c:pt idx="12">
                  <c:v>0.19987386305783295</c:v>
                </c:pt>
                <c:pt idx="13">
                  <c:v>0.17688046625076925</c:v>
                </c:pt>
                <c:pt idx="14">
                  <c:v>9.972417042164694E-2</c:v>
                </c:pt>
                <c:pt idx="15">
                  <c:v>5.4026124024528333E-2</c:v>
                </c:pt>
                <c:pt idx="16">
                  <c:v>0.13362917258725115</c:v>
                </c:pt>
                <c:pt idx="17">
                  <c:v>0.11859152146987517</c:v>
                </c:pt>
                <c:pt idx="18">
                  <c:v>0.16314217760993288</c:v>
                </c:pt>
                <c:pt idx="19">
                  <c:v>0.15596908885055805</c:v>
                </c:pt>
                <c:pt idx="20">
                  <c:v>0.19271597152040609</c:v>
                </c:pt>
                <c:pt idx="21">
                  <c:v>0.21298906559880826</c:v>
                </c:pt>
                <c:pt idx="22">
                  <c:v>0.19344543817390147</c:v>
                </c:pt>
                <c:pt idx="23">
                  <c:v>0.2010896408136591</c:v>
                </c:pt>
                <c:pt idx="24">
                  <c:v>0.21513187389345223</c:v>
                </c:pt>
                <c:pt idx="25">
                  <c:v>0.23978936650380289</c:v>
                </c:pt>
                <c:pt idx="26">
                  <c:v>0.25081495102695195</c:v>
                </c:pt>
                <c:pt idx="27">
                  <c:v>0.24363426365660334</c:v>
                </c:pt>
                <c:pt idx="28">
                  <c:v>0.27130080621262387</c:v>
                </c:pt>
                <c:pt idx="29">
                  <c:v>0.22400705151098332</c:v>
                </c:pt>
                <c:pt idx="30">
                  <c:v>0.2833674004391995</c:v>
                </c:pt>
                <c:pt idx="31">
                  <c:v>0.23671192905936778</c:v>
                </c:pt>
                <c:pt idx="32">
                  <c:v>0.24437132892107338</c:v>
                </c:pt>
                <c:pt idx="33">
                  <c:v>0.27020660623238091</c:v>
                </c:pt>
                <c:pt idx="34">
                  <c:v>0.30517541393433301</c:v>
                </c:pt>
                <c:pt idx="35">
                  <c:v>0.34436145072680713</c:v>
                </c:pt>
                <c:pt idx="36">
                  <c:v>0.34764405066753779</c:v>
                </c:pt>
                <c:pt idx="37">
                  <c:v>0.3469449784579377</c:v>
                </c:pt>
                <c:pt idx="38">
                  <c:v>0.31272083463142919</c:v>
                </c:pt>
                <c:pt idx="39">
                  <c:v>0.3439055340683721</c:v>
                </c:pt>
                <c:pt idx="40">
                  <c:v>0.37295502382164525</c:v>
                </c:pt>
                <c:pt idx="41">
                  <c:v>0.37741540846333299</c:v>
                </c:pt>
                <c:pt idx="42">
                  <c:v>0.41863027438584233</c:v>
                </c:pt>
                <c:pt idx="43">
                  <c:v>0.37081221552700172</c:v>
                </c:pt>
                <c:pt idx="44">
                  <c:v>0.39484662203749177</c:v>
                </c:pt>
                <c:pt idx="45">
                  <c:v>0.40514273990714522</c:v>
                </c:pt>
                <c:pt idx="46">
                  <c:v>0.42209524098994744</c:v>
                </c:pt>
                <c:pt idx="47">
                  <c:v>0.42350858263109536</c:v>
                </c:pt>
                <c:pt idx="48">
                  <c:v>0.43059808666975719</c:v>
                </c:pt>
                <c:pt idx="49">
                  <c:v>0.42197366321436469</c:v>
                </c:pt>
                <c:pt idx="50">
                  <c:v>0.41798439245305996</c:v>
                </c:pt>
                <c:pt idx="51">
                  <c:v>0.40293914272471043</c:v>
                </c:pt>
                <c:pt idx="52">
                  <c:v>0.40965631482565046</c:v>
                </c:pt>
                <c:pt idx="53">
                  <c:v>0.38362347362902116</c:v>
                </c:pt>
                <c:pt idx="54">
                  <c:v>0.33830535778059811</c:v>
                </c:pt>
                <c:pt idx="55">
                  <c:v>0.35351017833940013</c:v>
                </c:pt>
                <c:pt idx="56">
                  <c:v>0.38386662918018644</c:v>
                </c:pt>
                <c:pt idx="57">
                  <c:v>0.39113849988222205</c:v>
                </c:pt>
                <c:pt idx="58">
                  <c:v>0.38163263755385568</c:v>
                </c:pt>
                <c:pt idx="59">
                  <c:v>0.32787246491341437</c:v>
                </c:pt>
                <c:pt idx="60">
                  <c:v>0.29680934325205421</c:v>
                </c:pt>
                <c:pt idx="61">
                  <c:v>0.30934705135901219</c:v>
                </c:pt>
                <c:pt idx="62">
                  <c:v>0.22545838620700187</c:v>
                </c:pt>
                <c:pt idx="63">
                  <c:v>0.23176523331535037</c:v>
                </c:pt>
                <c:pt idx="64">
                  <c:v>0.2657082285358241</c:v>
                </c:pt>
                <c:pt idx="65">
                  <c:v>0.27060933261399867</c:v>
                </c:pt>
                <c:pt idx="66">
                  <c:v>0.28607250594591349</c:v>
                </c:pt>
                <c:pt idx="67">
                  <c:v>0.26729633822937204</c:v>
                </c:pt>
                <c:pt idx="68">
                  <c:v>0.25738015090841437</c:v>
                </c:pt>
                <c:pt idx="69">
                  <c:v>0.30512222365751596</c:v>
                </c:pt>
                <c:pt idx="70">
                  <c:v>0.27103485482853795</c:v>
                </c:pt>
                <c:pt idx="71">
                  <c:v>0.2355341443584118</c:v>
                </c:pt>
                <c:pt idx="72">
                  <c:v>0.25687104397316229</c:v>
                </c:pt>
                <c:pt idx="73">
                  <c:v>0.25624795787330146</c:v>
                </c:pt>
                <c:pt idx="74">
                  <c:v>0.27509251308860816</c:v>
                </c:pt>
                <c:pt idx="75">
                  <c:v>0.25570845649415364</c:v>
                </c:pt>
              </c:numCache>
            </c:numRef>
          </c:val>
          <c:smooth val="0"/>
          <c:extLst xmlns:c16r2="http://schemas.microsoft.com/office/drawing/2015/06/chart">
            <c:ext xmlns:c16="http://schemas.microsoft.com/office/drawing/2014/chart" uri="{C3380CC4-5D6E-409C-BE32-E72D297353CC}">
              <c16:uniqueId val="{00000002-7A37-4E0D-B5DF-FCBCB16F9E86}"/>
            </c:ext>
          </c:extLst>
        </c:ser>
        <c:dLbls>
          <c:showLegendKey val="0"/>
          <c:showVal val="0"/>
          <c:showCatName val="0"/>
          <c:showSerName val="0"/>
          <c:showPercent val="0"/>
          <c:showBubbleSize val="0"/>
        </c:dLbls>
        <c:smooth val="0"/>
        <c:axId val="405245112"/>
        <c:axId val="405245896"/>
      </c:lineChart>
      <c:dateAx>
        <c:axId val="405245112"/>
        <c:scaling>
          <c:orientation val="minMax"/>
          <c:max val="42648"/>
          <c:min val="40359"/>
        </c:scaling>
        <c:delete val="0"/>
        <c:axPos val="b"/>
        <c:numFmt formatCode="mmm\ yyyy" sourceLinked="0"/>
        <c:majorTickMark val="out"/>
        <c:minorTickMark val="none"/>
        <c:tickLblPos val="nextTo"/>
        <c:spPr>
          <a:ln w="25400">
            <a:solidFill>
              <a:schemeClr val="tx1">
                <a:lumMod val="65000"/>
                <a:lumOff val="35000"/>
              </a:schemeClr>
            </a:solidFill>
          </a:ln>
        </c:spPr>
        <c:txPr>
          <a:bodyPr rot="-5400000" vert="horz" anchor="ctr" anchorCtr="0"/>
          <a:lstStyle/>
          <a:p>
            <a:pPr>
              <a:defRPr sz="1200" b="1">
                <a:solidFill>
                  <a:schemeClr val="tx1">
                    <a:lumMod val="65000"/>
                    <a:lumOff val="35000"/>
                  </a:schemeClr>
                </a:solidFill>
              </a:defRPr>
            </a:pPr>
            <a:endParaRPr lang="en-US"/>
          </a:p>
        </c:txPr>
        <c:crossAx val="405245896"/>
        <c:crosses val="autoZero"/>
        <c:auto val="0"/>
        <c:lblOffset val="100"/>
        <c:baseTimeUnit val="days"/>
        <c:majorUnit val="3"/>
        <c:majorTimeUnit val="months"/>
      </c:dateAx>
      <c:valAx>
        <c:axId val="405245896"/>
        <c:scaling>
          <c:orientation val="minMax"/>
          <c:max val="1.2"/>
          <c:min val="0"/>
        </c:scaling>
        <c:delete val="0"/>
        <c:axPos val="l"/>
        <c:majorGridlines>
          <c:spPr>
            <a:ln>
              <a:solidFill>
                <a:schemeClr val="bg1"/>
              </a:solidFill>
            </a:ln>
          </c:spPr>
        </c:majorGridlines>
        <c:numFmt formatCode="0.0%" sourceLinked="1"/>
        <c:majorTickMark val="out"/>
        <c:minorTickMark val="none"/>
        <c:tickLblPos val="nextTo"/>
        <c:spPr>
          <a:ln w="25400">
            <a:solidFill>
              <a:schemeClr val="tx1">
                <a:lumMod val="65000"/>
                <a:lumOff val="35000"/>
              </a:schemeClr>
            </a:solidFill>
          </a:ln>
        </c:spPr>
        <c:txPr>
          <a:bodyPr/>
          <a:lstStyle/>
          <a:p>
            <a:pPr>
              <a:defRPr sz="1200" b="1">
                <a:solidFill>
                  <a:schemeClr val="tx1">
                    <a:lumMod val="65000"/>
                    <a:lumOff val="35000"/>
                  </a:schemeClr>
                </a:solidFill>
              </a:defRPr>
            </a:pPr>
            <a:endParaRPr lang="en-US"/>
          </a:p>
        </c:txPr>
        <c:crossAx val="405245112"/>
        <c:crosses val="autoZero"/>
        <c:crossBetween val="between"/>
      </c:valAx>
      <c:spPr>
        <a:noFill/>
      </c:spPr>
    </c:plotArea>
    <c:plotVisOnly val="1"/>
    <c:dispBlanksAs val="gap"/>
    <c:showDLblsOverMax val="0"/>
  </c:chart>
  <c:spPr>
    <a:ln w="25400">
      <a:solidFill>
        <a:schemeClr val="tx1">
          <a:lumMod val="50000"/>
          <a:lumOff val="50000"/>
        </a:schemeClr>
      </a:solid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463768975783763E-2"/>
          <c:y val="6.7156925996994757E-2"/>
          <c:w val="0.89021326353279406"/>
          <c:h val="0.90057490198662404"/>
        </c:manualLayout>
      </c:layout>
      <c:lineChart>
        <c:grouping val="standard"/>
        <c:varyColors val="0"/>
        <c:ser>
          <c:idx val="0"/>
          <c:order val="0"/>
          <c:tx>
            <c:strRef>
              <c:f>'FY2017'!$I$4</c:f>
              <c:strCache>
                <c:ptCount val="1"/>
                <c:pt idx="0">
                  <c:v>Sunway REIT</c:v>
                </c:pt>
              </c:strCache>
            </c:strRef>
          </c:tx>
          <c:spPr>
            <a:ln w="28575" cap="rnd">
              <a:solidFill>
                <a:srgbClr val="FF0000"/>
              </a:solidFill>
              <a:round/>
            </a:ln>
            <a:effectLst/>
          </c:spPr>
          <c:marker>
            <c:symbol val="none"/>
          </c:marker>
          <c:cat>
            <c:numRef>
              <c:f>'FY2017'!$H$5:$H$66</c:f>
              <c:numCache>
                <c:formatCode>m\/d\/yyyy</c:formatCode>
                <c:ptCount val="62"/>
                <c:pt idx="0">
                  <c:v>42551</c:v>
                </c:pt>
                <c:pt idx="1">
                  <c:v>42552</c:v>
                </c:pt>
                <c:pt idx="2">
                  <c:v>42555</c:v>
                </c:pt>
                <c:pt idx="3">
                  <c:v>42556</c:v>
                </c:pt>
                <c:pt idx="4">
                  <c:v>42559</c:v>
                </c:pt>
                <c:pt idx="5">
                  <c:v>42562</c:v>
                </c:pt>
                <c:pt idx="6">
                  <c:v>42563</c:v>
                </c:pt>
                <c:pt idx="7">
                  <c:v>42564</c:v>
                </c:pt>
                <c:pt idx="8">
                  <c:v>42565</c:v>
                </c:pt>
                <c:pt idx="9">
                  <c:v>42566</c:v>
                </c:pt>
                <c:pt idx="10">
                  <c:v>42569</c:v>
                </c:pt>
                <c:pt idx="11">
                  <c:v>42570</c:v>
                </c:pt>
                <c:pt idx="12">
                  <c:v>42571</c:v>
                </c:pt>
                <c:pt idx="13">
                  <c:v>42572</c:v>
                </c:pt>
                <c:pt idx="14">
                  <c:v>42573</c:v>
                </c:pt>
                <c:pt idx="15">
                  <c:v>42576</c:v>
                </c:pt>
                <c:pt idx="16">
                  <c:v>42577</c:v>
                </c:pt>
                <c:pt idx="17">
                  <c:v>42578</c:v>
                </c:pt>
                <c:pt idx="18">
                  <c:v>42579</c:v>
                </c:pt>
                <c:pt idx="19">
                  <c:v>42580</c:v>
                </c:pt>
                <c:pt idx="20">
                  <c:v>42583</c:v>
                </c:pt>
                <c:pt idx="21">
                  <c:v>42584</c:v>
                </c:pt>
                <c:pt idx="22">
                  <c:v>42585</c:v>
                </c:pt>
                <c:pt idx="23">
                  <c:v>42586</c:v>
                </c:pt>
                <c:pt idx="24">
                  <c:v>42587</c:v>
                </c:pt>
                <c:pt idx="25">
                  <c:v>42590</c:v>
                </c:pt>
                <c:pt idx="26">
                  <c:v>42591</c:v>
                </c:pt>
                <c:pt idx="27">
                  <c:v>42592</c:v>
                </c:pt>
                <c:pt idx="28">
                  <c:v>42593</c:v>
                </c:pt>
                <c:pt idx="29">
                  <c:v>42594</c:v>
                </c:pt>
                <c:pt idx="30">
                  <c:v>42597</c:v>
                </c:pt>
                <c:pt idx="31">
                  <c:v>42598</c:v>
                </c:pt>
                <c:pt idx="32">
                  <c:v>42599</c:v>
                </c:pt>
                <c:pt idx="33">
                  <c:v>42600</c:v>
                </c:pt>
                <c:pt idx="34">
                  <c:v>42601</c:v>
                </c:pt>
                <c:pt idx="35">
                  <c:v>42604</c:v>
                </c:pt>
                <c:pt idx="36">
                  <c:v>42605</c:v>
                </c:pt>
                <c:pt idx="37">
                  <c:v>42606</c:v>
                </c:pt>
                <c:pt idx="38">
                  <c:v>42607</c:v>
                </c:pt>
                <c:pt idx="39">
                  <c:v>42608</c:v>
                </c:pt>
                <c:pt idx="40">
                  <c:v>42611</c:v>
                </c:pt>
                <c:pt idx="41">
                  <c:v>42612</c:v>
                </c:pt>
                <c:pt idx="42">
                  <c:v>42614</c:v>
                </c:pt>
                <c:pt idx="43">
                  <c:v>42615</c:v>
                </c:pt>
                <c:pt idx="44">
                  <c:v>42618</c:v>
                </c:pt>
                <c:pt idx="45">
                  <c:v>42619</c:v>
                </c:pt>
                <c:pt idx="46">
                  <c:v>42620</c:v>
                </c:pt>
                <c:pt idx="47">
                  <c:v>42621</c:v>
                </c:pt>
                <c:pt idx="48">
                  <c:v>42622</c:v>
                </c:pt>
                <c:pt idx="49">
                  <c:v>42626</c:v>
                </c:pt>
                <c:pt idx="50">
                  <c:v>42627</c:v>
                </c:pt>
                <c:pt idx="51">
                  <c:v>42628</c:v>
                </c:pt>
                <c:pt idx="52">
                  <c:v>42632</c:v>
                </c:pt>
                <c:pt idx="53">
                  <c:v>42633</c:v>
                </c:pt>
                <c:pt idx="54">
                  <c:v>42634</c:v>
                </c:pt>
                <c:pt idx="55">
                  <c:v>42635</c:v>
                </c:pt>
                <c:pt idx="56">
                  <c:v>42636</c:v>
                </c:pt>
                <c:pt idx="57">
                  <c:v>42639</c:v>
                </c:pt>
                <c:pt idx="58">
                  <c:v>42640</c:v>
                </c:pt>
                <c:pt idx="59">
                  <c:v>42641</c:v>
                </c:pt>
                <c:pt idx="60">
                  <c:v>42642</c:v>
                </c:pt>
                <c:pt idx="61">
                  <c:v>42643</c:v>
                </c:pt>
              </c:numCache>
            </c:numRef>
          </c:cat>
          <c:val>
            <c:numRef>
              <c:f>'FY2017'!$I$5:$I$66</c:f>
              <c:numCache>
                <c:formatCode>0.00%</c:formatCode>
                <c:ptCount val="62"/>
                <c:pt idx="0">
                  <c:v>0</c:v>
                </c:pt>
                <c:pt idx="1">
                  <c:v>6.0240963855420215E-3</c:v>
                </c:pt>
                <c:pt idx="2">
                  <c:v>-6.0240963855422436E-3</c:v>
                </c:pt>
                <c:pt idx="3">
                  <c:v>1.8072289156626287E-2</c:v>
                </c:pt>
                <c:pt idx="4">
                  <c:v>-6.0240963855423546E-3</c:v>
                </c:pt>
                <c:pt idx="5">
                  <c:v>1.8072289156626287E-2</c:v>
                </c:pt>
                <c:pt idx="6">
                  <c:v>2.409638554216853E-2</c:v>
                </c:pt>
                <c:pt idx="7">
                  <c:v>4.819277108433706E-2</c:v>
                </c:pt>
                <c:pt idx="8">
                  <c:v>4.819277108433706E-2</c:v>
                </c:pt>
                <c:pt idx="9">
                  <c:v>4.2168674698794817E-2</c:v>
                </c:pt>
                <c:pt idx="10">
                  <c:v>3.6144578313252573E-2</c:v>
                </c:pt>
                <c:pt idx="11">
                  <c:v>2.4096385542168308E-2</c:v>
                </c:pt>
                <c:pt idx="12">
                  <c:v>1.2048192771084043E-2</c:v>
                </c:pt>
                <c:pt idx="13">
                  <c:v>1.2048192771084043E-2</c:v>
                </c:pt>
                <c:pt idx="14">
                  <c:v>1.8072289156626287E-2</c:v>
                </c:pt>
                <c:pt idx="15">
                  <c:v>2.409638554216853E-2</c:v>
                </c:pt>
                <c:pt idx="16">
                  <c:v>1.8072289156626287E-2</c:v>
                </c:pt>
                <c:pt idx="17">
                  <c:v>1.8072289156626287E-2</c:v>
                </c:pt>
                <c:pt idx="18">
                  <c:v>1.2048192771084265E-2</c:v>
                </c:pt>
                <c:pt idx="19">
                  <c:v>6.0240963855420215E-3</c:v>
                </c:pt>
                <c:pt idx="20">
                  <c:v>2.409638554216853E-2</c:v>
                </c:pt>
                <c:pt idx="21">
                  <c:v>6.0240963855420215E-3</c:v>
                </c:pt>
                <c:pt idx="22">
                  <c:v>3.0120481927710552E-2</c:v>
                </c:pt>
                <c:pt idx="23">
                  <c:v>3.6144578313252573E-2</c:v>
                </c:pt>
                <c:pt idx="24">
                  <c:v>4.8192771084336838E-2</c:v>
                </c:pt>
                <c:pt idx="25">
                  <c:v>2.4096385542168308E-2</c:v>
                </c:pt>
                <c:pt idx="26">
                  <c:v>1.8072289156626065E-2</c:v>
                </c:pt>
                <c:pt idx="27">
                  <c:v>1.2048192771084043E-2</c:v>
                </c:pt>
                <c:pt idx="28">
                  <c:v>1.2048192771084043E-2</c:v>
                </c:pt>
                <c:pt idx="29">
                  <c:v>1.8072289156626287E-2</c:v>
                </c:pt>
                <c:pt idx="30">
                  <c:v>5.4216867469879304E-2</c:v>
                </c:pt>
                <c:pt idx="31">
                  <c:v>5.4216867469879304E-2</c:v>
                </c:pt>
                <c:pt idx="32">
                  <c:v>6.6265060240963569E-2</c:v>
                </c:pt>
                <c:pt idx="33">
                  <c:v>5.4216867469879304E-2</c:v>
                </c:pt>
                <c:pt idx="34">
                  <c:v>4.2168674698795039E-2</c:v>
                </c:pt>
                <c:pt idx="35">
                  <c:v>7.8313253012048056E-2</c:v>
                </c:pt>
                <c:pt idx="36">
                  <c:v>7.8313253012048056E-2</c:v>
                </c:pt>
                <c:pt idx="37">
                  <c:v>5.4216867469879304E-2</c:v>
                </c:pt>
                <c:pt idx="38">
                  <c:v>5.4216867469879304E-2</c:v>
                </c:pt>
                <c:pt idx="39">
                  <c:v>7.2289156626505813E-2</c:v>
                </c:pt>
                <c:pt idx="40">
                  <c:v>6.0240963855421548E-2</c:v>
                </c:pt>
                <c:pt idx="41">
                  <c:v>3.6144578313252795E-2</c:v>
                </c:pt>
                <c:pt idx="42">
                  <c:v>1.8072289156626287E-2</c:v>
                </c:pt>
                <c:pt idx="43">
                  <c:v>2.409638554216853E-2</c:v>
                </c:pt>
                <c:pt idx="44">
                  <c:v>1.2048192771084265E-2</c:v>
                </c:pt>
                <c:pt idx="45">
                  <c:v>4.819277108433706E-2</c:v>
                </c:pt>
                <c:pt idx="46">
                  <c:v>6.0240963855421548E-2</c:v>
                </c:pt>
                <c:pt idx="47">
                  <c:v>4.8192771084337283E-2</c:v>
                </c:pt>
                <c:pt idx="48">
                  <c:v>4.8192771084337283E-2</c:v>
                </c:pt>
                <c:pt idx="49">
                  <c:v>4.2168674698795039E-2</c:v>
                </c:pt>
                <c:pt idx="50">
                  <c:v>1.8072289156626287E-2</c:v>
                </c:pt>
                <c:pt idx="51">
                  <c:v>3.6144578313252795E-2</c:v>
                </c:pt>
                <c:pt idx="52">
                  <c:v>2.409638554216853E-2</c:v>
                </c:pt>
                <c:pt idx="53">
                  <c:v>3.6144578313252795E-2</c:v>
                </c:pt>
                <c:pt idx="54">
                  <c:v>4.2168674698795039E-2</c:v>
                </c:pt>
                <c:pt idx="55">
                  <c:v>3.6144578313252795E-2</c:v>
                </c:pt>
                <c:pt idx="56">
                  <c:v>4.2168674698795039E-2</c:v>
                </c:pt>
                <c:pt idx="57">
                  <c:v>3.6144578313252795E-2</c:v>
                </c:pt>
                <c:pt idx="58">
                  <c:v>3.6144578313252795E-2</c:v>
                </c:pt>
                <c:pt idx="59">
                  <c:v>3.0120481927710552E-2</c:v>
                </c:pt>
                <c:pt idx="60">
                  <c:v>4.2168674698795039E-2</c:v>
                </c:pt>
                <c:pt idx="61">
                  <c:v>4.2168674698795039E-2</c:v>
                </c:pt>
              </c:numCache>
            </c:numRef>
          </c:val>
          <c:smooth val="0"/>
          <c:extLst xmlns:c16r2="http://schemas.microsoft.com/office/drawing/2015/06/chart">
            <c:ext xmlns:c16="http://schemas.microsoft.com/office/drawing/2014/chart" uri="{C3380CC4-5D6E-409C-BE32-E72D297353CC}">
              <c16:uniqueId val="{00000000-F0E9-49CA-AFB0-326CED69B3AD}"/>
            </c:ext>
          </c:extLst>
        </c:ser>
        <c:ser>
          <c:idx val="1"/>
          <c:order val="1"/>
          <c:tx>
            <c:strRef>
              <c:f>'FY2017'!$J$4</c:f>
              <c:strCache>
                <c:ptCount val="1"/>
                <c:pt idx="0">
                  <c:v>TR/GPR/APREA Composite REIT Index Malaysia</c:v>
                </c:pt>
              </c:strCache>
            </c:strRef>
          </c:tx>
          <c:spPr>
            <a:ln w="28575" cap="rnd">
              <a:solidFill>
                <a:schemeClr val="tx2">
                  <a:lumMod val="60000"/>
                  <a:lumOff val="40000"/>
                </a:schemeClr>
              </a:solidFill>
              <a:round/>
            </a:ln>
            <a:effectLst/>
          </c:spPr>
          <c:marker>
            <c:symbol val="none"/>
          </c:marker>
          <c:cat>
            <c:numRef>
              <c:f>'FY2017'!$H$5:$H$66</c:f>
              <c:numCache>
                <c:formatCode>m\/d\/yyyy</c:formatCode>
                <c:ptCount val="62"/>
                <c:pt idx="0">
                  <c:v>42551</c:v>
                </c:pt>
                <c:pt idx="1">
                  <c:v>42552</c:v>
                </c:pt>
                <c:pt idx="2">
                  <c:v>42555</c:v>
                </c:pt>
                <c:pt idx="3">
                  <c:v>42556</c:v>
                </c:pt>
                <c:pt idx="4">
                  <c:v>42559</c:v>
                </c:pt>
                <c:pt idx="5">
                  <c:v>42562</c:v>
                </c:pt>
                <c:pt idx="6">
                  <c:v>42563</c:v>
                </c:pt>
                <c:pt idx="7">
                  <c:v>42564</c:v>
                </c:pt>
                <c:pt idx="8">
                  <c:v>42565</c:v>
                </c:pt>
                <c:pt idx="9">
                  <c:v>42566</c:v>
                </c:pt>
                <c:pt idx="10">
                  <c:v>42569</c:v>
                </c:pt>
                <c:pt idx="11">
                  <c:v>42570</c:v>
                </c:pt>
                <c:pt idx="12">
                  <c:v>42571</c:v>
                </c:pt>
                <c:pt idx="13">
                  <c:v>42572</c:v>
                </c:pt>
                <c:pt idx="14">
                  <c:v>42573</c:v>
                </c:pt>
                <c:pt idx="15">
                  <c:v>42576</c:v>
                </c:pt>
                <c:pt idx="16">
                  <c:v>42577</c:v>
                </c:pt>
                <c:pt idx="17">
                  <c:v>42578</c:v>
                </c:pt>
                <c:pt idx="18">
                  <c:v>42579</c:v>
                </c:pt>
                <c:pt idx="19">
                  <c:v>42580</c:v>
                </c:pt>
                <c:pt idx="20">
                  <c:v>42583</c:v>
                </c:pt>
                <c:pt idx="21">
                  <c:v>42584</c:v>
                </c:pt>
                <c:pt idx="22">
                  <c:v>42585</c:v>
                </c:pt>
                <c:pt idx="23">
                  <c:v>42586</c:v>
                </c:pt>
                <c:pt idx="24">
                  <c:v>42587</c:v>
                </c:pt>
                <c:pt idx="25">
                  <c:v>42590</c:v>
                </c:pt>
                <c:pt idx="26">
                  <c:v>42591</c:v>
                </c:pt>
                <c:pt idx="27">
                  <c:v>42592</c:v>
                </c:pt>
                <c:pt idx="28">
                  <c:v>42593</c:v>
                </c:pt>
                <c:pt idx="29">
                  <c:v>42594</c:v>
                </c:pt>
                <c:pt idx="30">
                  <c:v>42597</c:v>
                </c:pt>
                <c:pt idx="31">
                  <c:v>42598</c:v>
                </c:pt>
                <c:pt idx="32">
                  <c:v>42599</c:v>
                </c:pt>
                <c:pt idx="33">
                  <c:v>42600</c:v>
                </c:pt>
                <c:pt idx="34">
                  <c:v>42601</c:v>
                </c:pt>
                <c:pt idx="35">
                  <c:v>42604</c:v>
                </c:pt>
                <c:pt idx="36">
                  <c:v>42605</c:v>
                </c:pt>
                <c:pt idx="37">
                  <c:v>42606</c:v>
                </c:pt>
                <c:pt idx="38">
                  <c:v>42607</c:v>
                </c:pt>
                <c:pt idx="39">
                  <c:v>42608</c:v>
                </c:pt>
                <c:pt idx="40">
                  <c:v>42611</c:v>
                </c:pt>
                <c:pt idx="41">
                  <c:v>42612</c:v>
                </c:pt>
                <c:pt idx="42">
                  <c:v>42614</c:v>
                </c:pt>
                <c:pt idx="43">
                  <c:v>42615</c:v>
                </c:pt>
                <c:pt idx="44">
                  <c:v>42618</c:v>
                </c:pt>
                <c:pt idx="45">
                  <c:v>42619</c:v>
                </c:pt>
                <c:pt idx="46">
                  <c:v>42620</c:v>
                </c:pt>
                <c:pt idx="47">
                  <c:v>42621</c:v>
                </c:pt>
                <c:pt idx="48">
                  <c:v>42622</c:v>
                </c:pt>
                <c:pt idx="49">
                  <c:v>42626</c:v>
                </c:pt>
                <c:pt idx="50">
                  <c:v>42627</c:v>
                </c:pt>
                <c:pt idx="51">
                  <c:v>42628</c:v>
                </c:pt>
                <c:pt idx="52">
                  <c:v>42632</c:v>
                </c:pt>
                <c:pt idx="53">
                  <c:v>42633</c:v>
                </c:pt>
                <c:pt idx="54">
                  <c:v>42634</c:v>
                </c:pt>
                <c:pt idx="55">
                  <c:v>42635</c:v>
                </c:pt>
                <c:pt idx="56">
                  <c:v>42636</c:v>
                </c:pt>
                <c:pt idx="57">
                  <c:v>42639</c:v>
                </c:pt>
                <c:pt idx="58">
                  <c:v>42640</c:v>
                </c:pt>
                <c:pt idx="59">
                  <c:v>42641</c:v>
                </c:pt>
                <c:pt idx="60">
                  <c:v>42642</c:v>
                </c:pt>
                <c:pt idx="61">
                  <c:v>42643</c:v>
                </c:pt>
              </c:numCache>
            </c:numRef>
          </c:cat>
          <c:val>
            <c:numRef>
              <c:f>'FY2017'!$J$5:$J$66</c:f>
              <c:numCache>
                <c:formatCode>0.00%</c:formatCode>
                <c:ptCount val="62"/>
                <c:pt idx="0">
                  <c:v>0</c:v>
                </c:pt>
                <c:pt idx="1">
                  <c:v>3.076357799132845E-3</c:v>
                </c:pt>
                <c:pt idx="2">
                  <c:v>2.4658362922205246E-3</c:v>
                </c:pt>
                <c:pt idx="3">
                  <c:v>1.2082597831880371E-2</c:v>
                </c:pt>
                <c:pt idx="4">
                  <c:v>2.8671459097506791E-3</c:v>
                </c:pt>
                <c:pt idx="5">
                  <c:v>1.2213224287020763E-2</c:v>
                </c:pt>
                <c:pt idx="6">
                  <c:v>1.3561750338616063E-2</c:v>
                </c:pt>
                <c:pt idx="7">
                  <c:v>3.9242422443162006E-2</c:v>
                </c:pt>
                <c:pt idx="8">
                  <c:v>3.4041813039314528E-2</c:v>
                </c:pt>
                <c:pt idx="9">
                  <c:v>2.8654694204865772E-2</c:v>
                </c:pt>
                <c:pt idx="10">
                  <c:v>2.7361352591538379E-2</c:v>
                </c:pt>
                <c:pt idx="11">
                  <c:v>3.6631290414742779E-2</c:v>
                </c:pt>
                <c:pt idx="12">
                  <c:v>2.6690058348812107E-2</c:v>
                </c:pt>
                <c:pt idx="13">
                  <c:v>1.8809511003008872E-2</c:v>
                </c:pt>
                <c:pt idx="14">
                  <c:v>2.3747819690785876E-2</c:v>
                </c:pt>
                <c:pt idx="15">
                  <c:v>2.9215968839653383E-2</c:v>
                </c:pt>
                <c:pt idx="16">
                  <c:v>2.3063253241387693E-2</c:v>
                </c:pt>
                <c:pt idx="17">
                  <c:v>2.4303506028027222E-2</c:v>
                </c:pt>
                <c:pt idx="18">
                  <c:v>1.9793400639720682E-2</c:v>
                </c:pt>
                <c:pt idx="19">
                  <c:v>2.2700013900890603E-2</c:v>
                </c:pt>
                <c:pt idx="20">
                  <c:v>3.3342926577454746E-2</c:v>
                </c:pt>
                <c:pt idx="21">
                  <c:v>2.3316123705348968E-2</c:v>
                </c:pt>
                <c:pt idx="22">
                  <c:v>3.1207149109051091E-2</c:v>
                </c:pt>
                <c:pt idx="23">
                  <c:v>3.9124369657500768E-2</c:v>
                </c:pt>
                <c:pt idx="24">
                  <c:v>4.5707733435413234E-2</c:v>
                </c:pt>
                <c:pt idx="25">
                  <c:v>4.2153925464684772E-2</c:v>
                </c:pt>
                <c:pt idx="26">
                  <c:v>3.7323890041863761E-2</c:v>
                </c:pt>
                <c:pt idx="27">
                  <c:v>4.1918518430555052E-2</c:v>
                </c:pt>
                <c:pt idx="28">
                  <c:v>4.0149822257211643E-2</c:v>
                </c:pt>
                <c:pt idx="29">
                  <c:v>4.7479922294723087E-2</c:v>
                </c:pt>
                <c:pt idx="30">
                  <c:v>5.8883541974751097E-2</c:v>
                </c:pt>
                <c:pt idx="31">
                  <c:v>5.9817136933548065E-2</c:v>
                </c:pt>
                <c:pt idx="32">
                  <c:v>5.5133794321312379E-2</c:v>
                </c:pt>
                <c:pt idx="33">
                  <c:v>5.8101529586892742E-2</c:v>
                </c:pt>
                <c:pt idx="34">
                  <c:v>4.8410373836150322E-2</c:v>
                </c:pt>
                <c:pt idx="35">
                  <c:v>5.6391510537783462E-2</c:v>
                </c:pt>
                <c:pt idx="36">
                  <c:v>5.1727377698362442E-2</c:v>
                </c:pt>
                <c:pt idx="37">
                  <c:v>5.1568111218298407E-2</c:v>
                </c:pt>
                <c:pt idx="38">
                  <c:v>6.6306896727563513E-2</c:v>
                </c:pt>
                <c:pt idx="39">
                  <c:v>6.9793295859142068E-2</c:v>
                </c:pt>
                <c:pt idx="40">
                  <c:v>6.4821457386088577E-2</c:v>
                </c:pt>
                <c:pt idx="41">
                  <c:v>6.7592903700361973E-2</c:v>
                </c:pt>
                <c:pt idx="42">
                  <c:v>5.0844775954674182E-2</c:v>
                </c:pt>
                <c:pt idx="43">
                  <c:v>4.6678001596857088E-2</c:v>
                </c:pt>
                <c:pt idx="44">
                  <c:v>4.4529999727571434E-2</c:v>
                </c:pt>
                <c:pt idx="45">
                  <c:v>6.6314580636689824E-2</c:v>
                </c:pt>
                <c:pt idx="46">
                  <c:v>6.9058434731829044E-2</c:v>
                </c:pt>
                <c:pt idx="47">
                  <c:v>6.355780360347496E-2</c:v>
                </c:pt>
                <c:pt idx="48">
                  <c:v>5.981818473933842E-2</c:v>
                </c:pt>
                <c:pt idx="49">
                  <c:v>5.3075903749958186E-2</c:v>
                </c:pt>
                <c:pt idx="50">
                  <c:v>4.4059884196505195E-2</c:v>
                </c:pt>
                <c:pt idx="51">
                  <c:v>3.7538340960196148E-2</c:v>
                </c:pt>
                <c:pt idx="52">
                  <c:v>4.02940701876211E-2</c:v>
                </c:pt>
                <c:pt idx="53">
                  <c:v>4.9866474615508638E-2</c:v>
                </c:pt>
                <c:pt idx="54">
                  <c:v>5.2910699703751174E-2</c:v>
                </c:pt>
                <c:pt idx="55">
                  <c:v>5.4141871506878436E-2</c:v>
                </c:pt>
                <c:pt idx="56">
                  <c:v>6.1033290187020306E-2</c:v>
                </c:pt>
                <c:pt idx="57">
                  <c:v>5.3952917196100625E-2</c:v>
                </c:pt>
                <c:pt idx="58">
                  <c:v>5.1787451896983638E-2</c:v>
                </c:pt>
                <c:pt idx="59">
                  <c:v>4.9901401475171969E-2</c:v>
                </c:pt>
                <c:pt idx="60">
                  <c:v>5.5838967617912516E-2</c:v>
                </c:pt>
                <c:pt idx="61">
                  <c:v>4.626900807020129E-2</c:v>
                </c:pt>
              </c:numCache>
            </c:numRef>
          </c:val>
          <c:smooth val="0"/>
          <c:extLst xmlns:c16r2="http://schemas.microsoft.com/office/drawing/2015/06/chart">
            <c:ext xmlns:c16="http://schemas.microsoft.com/office/drawing/2014/chart" uri="{C3380CC4-5D6E-409C-BE32-E72D297353CC}">
              <c16:uniqueId val="{00000001-F0E9-49CA-AFB0-326CED69B3AD}"/>
            </c:ext>
          </c:extLst>
        </c:ser>
        <c:ser>
          <c:idx val="2"/>
          <c:order val="2"/>
          <c:tx>
            <c:strRef>
              <c:f>'FY2017'!$K$4</c:f>
              <c:strCache>
                <c:ptCount val="1"/>
                <c:pt idx="0">
                  <c:v>FBM KLCI</c:v>
                </c:pt>
              </c:strCache>
            </c:strRef>
          </c:tx>
          <c:spPr>
            <a:ln w="28575" cap="rnd">
              <a:solidFill>
                <a:srgbClr val="00B050"/>
              </a:solidFill>
              <a:round/>
            </a:ln>
            <a:effectLst/>
          </c:spPr>
          <c:marker>
            <c:symbol val="none"/>
          </c:marker>
          <c:cat>
            <c:numRef>
              <c:f>'FY2017'!$H$5:$H$66</c:f>
              <c:numCache>
                <c:formatCode>m\/d\/yyyy</c:formatCode>
                <c:ptCount val="62"/>
                <c:pt idx="0">
                  <c:v>42551</c:v>
                </c:pt>
                <c:pt idx="1">
                  <c:v>42552</c:v>
                </c:pt>
                <c:pt idx="2">
                  <c:v>42555</c:v>
                </c:pt>
                <c:pt idx="3">
                  <c:v>42556</c:v>
                </c:pt>
                <c:pt idx="4">
                  <c:v>42559</c:v>
                </c:pt>
                <c:pt idx="5">
                  <c:v>42562</c:v>
                </c:pt>
                <c:pt idx="6">
                  <c:v>42563</c:v>
                </c:pt>
                <c:pt idx="7">
                  <c:v>42564</c:v>
                </c:pt>
                <c:pt idx="8">
                  <c:v>42565</c:v>
                </c:pt>
                <c:pt idx="9">
                  <c:v>42566</c:v>
                </c:pt>
                <c:pt idx="10">
                  <c:v>42569</c:v>
                </c:pt>
                <c:pt idx="11">
                  <c:v>42570</c:v>
                </c:pt>
                <c:pt idx="12">
                  <c:v>42571</c:v>
                </c:pt>
                <c:pt idx="13">
                  <c:v>42572</c:v>
                </c:pt>
                <c:pt idx="14">
                  <c:v>42573</c:v>
                </c:pt>
                <c:pt idx="15">
                  <c:v>42576</c:v>
                </c:pt>
                <c:pt idx="16">
                  <c:v>42577</c:v>
                </c:pt>
                <c:pt idx="17">
                  <c:v>42578</c:v>
                </c:pt>
                <c:pt idx="18">
                  <c:v>42579</c:v>
                </c:pt>
                <c:pt idx="19">
                  <c:v>42580</c:v>
                </c:pt>
                <c:pt idx="20">
                  <c:v>42583</c:v>
                </c:pt>
                <c:pt idx="21">
                  <c:v>42584</c:v>
                </c:pt>
                <c:pt idx="22">
                  <c:v>42585</c:v>
                </c:pt>
                <c:pt idx="23">
                  <c:v>42586</c:v>
                </c:pt>
                <c:pt idx="24">
                  <c:v>42587</c:v>
                </c:pt>
                <c:pt idx="25">
                  <c:v>42590</c:v>
                </c:pt>
                <c:pt idx="26">
                  <c:v>42591</c:v>
                </c:pt>
                <c:pt idx="27">
                  <c:v>42592</c:v>
                </c:pt>
                <c:pt idx="28">
                  <c:v>42593</c:v>
                </c:pt>
                <c:pt idx="29">
                  <c:v>42594</c:v>
                </c:pt>
                <c:pt idx="30">
                  <c:v>42597</c:v>
                </c:pt>
                <c:pt idx="31">
                  <c:v>42598</c:v>
                </c:pt>
                <c:pt idx="32">
                  <c:v>42599</c:v>
                </c:pt>
                <c:pt idx="33">
                  <c:v>42600</c:v>
                </c:pt>
                <c:pt idx="34">
                  <c:v>42601</c:v>
                </c:pt>
                <c:pt idx="35">
                  <c:v>42604</c:v>
                </c:pt>
                <c:pt idx="36">
                  <c:v>42605</c:v>
                </c:pt>
                <c:pt idx="37">
                  <c:v>42606</c:v>
                </c:pt>
                <c:pt idx="38">
                  <c:v>42607</c:v>
                </c:pt>
                <c:pt idx="39">
                  <c:v>42608</c:v>
                </c:pt>
                <c:pt idx="40">
                  <c:v>42611</c:v>
                </c:pt>
                <c:pt idx="41">
                  <c:v>42612</c:v>
                </c:pt>
                <c:pt idx="42">
                  <c:v>42614</c:v>
                </c:pt>
                <c:pt idx="43">
                  <c:v>42615</c:v>
                </c:pt>
                <c:pt idx="44">
                  <c:v>42618</c:v>
                </c:pt>
                <c:pt idx="45">
                  <c:v>42619</c:v>
                </c:pt>
                <c:pt idx="46">
                  <c:v>42620</c:v>
                </c:pt>
                <c:pt idx="47">
                  <c:v>42621</c:v>
                </c:pt>
                <c:pt idx="48">
                  <c:v>42622</c:v>
                </c:pt>
                <c:pt idx="49">
                  <c:v>42626</c:v>
                </c:pt>
                <c:pt idx="50">
                  <c:v>42627</c:v>
                </c:pt>
                <c:pt idx="51">
                  <c:v>42628</c:v>
                </c:pt>
                <c:pt idx="52">
                  <c:v>42632</c:v>
                </c:pt>
                <c:pt idx="53">
                  <c:v>42633</c:v>
                </c:pt>
                <c:pt idx="54">
                  <c:v>42634</c:v>
                </c:pt>
                <c:pt idx="55">
                  <c:v>42635</c:v>
                </c:pt>
                <c:pt idx="56">
                  <c:v>42636</c:v>
                </c:pt>
                <c:pt idx="57">
                  <c:v>42639</c:v>
                </c:pt>
                <c:pt idx="58">
                  <c:v>42640</c:v>
                </c:pt>
                <c:pt idx="59">
                  <c:v>42641</c:v>
                </c:pt>
                <c:pt idx="60">
                  <c:v>42642</c:v>
                </c:pt>
                <c:pt idx="61">
                  <c:v>42643</c:v>
                </c:pt>
              </c:numCache>
            </c:numRef>
          </c:cat>
          <c:val>
            <c:numRef>
              <c:f>'FY2017'!$K$5:$K$66</c:f>
              <c:numCache>
                <c:formatCode>0.00%</c:formatCode>
                <c:ptCount val="62"/>
                <c:pt idx="0">
                  <c:v>0</c:v>
                </c:pt>
                <c:pt idx="1">
                  <c:v>-4.7518862449216215E-3</c:v>
                </c:pt>
                <c:pt idx="2">
                  <c:v>4.5946991681167226E-4</c:v>
                </c:pt>
                <c:pt idx="3">
                  <c:v>-2.0373863416521809E-3</c:v>
                </c:pt>
                <c:pt idx="4">
                  <c:v>-5.767556587347733E-3</c:v>
                </c:pt>
                <c:pt idx="5">
                  <c:v>-1.2695879280344435E-4</c:v>
                </c:pt>
                <c:pt idx="6">
                  <c:v>-6.6502224801867627E-5</c:v>
                </c:pt>
                <c:pt idx="7">
                  <c:v>3.8148094408974043E-3</c:v>
                </c:pt>
                <c:pt idx="8">
                  <c:v>4.23195976010593E-4</c:v>
                </c:pt>
                <c:pt idx="9">
                  <c:v>8.6573805378213908E-3</c:v>
                </c:pt>
                <c:pt idx="10">
                  <c:v>1.0132520797059064E-2</c:v>
                </c:pt>
                <c:pt idx="11">
                  <c:v>9.9571967498546243E-3</c:v>
                </c:pt>
                <c:pt idx="12">
                  <c:v>9.3889050106401584E-3</c:v>
                </c:pt>
                <c:pt idx="13">
                  <c:v>2.0917972528533557E-3</c:v>
                </c:pt>
                <c:pt idx="14">
                  <c:v>2.0192493712516413E-3</c:v>
                </c:pt>
                <c:pt idx="15">
                  <c:v>8.5727413426193166E-3</c:v>
                </c:pt>
                <c:pt idx="16">
                  <c:v>4.4375120913136001E-3</c:v>
                </c:pt>
                <c:pt idx="17">
                  <c:v>5.7312826465465427E-3</c:v>
                </c:pt>
                <c:pt idx="18">
                  <c:v>2.6721803056684035E-3</c:v>
                </c:pt>
                <c:pt idx="19">
                  <c:v>-4.957438576126405E-4</c:v>
                </c:pt>
                <c:pt idx="20">
                  <c:v>6.7409073321724744E-3</c:v>
                </c:pt>
                <c:pt idx="21">
                  <c:v>3.7180789320951924E-3</c:v>
                </c:pt>
                <c:pt idx="22">
                  <c:v>-3.3734764944863826E-3</c:v>
                </c:pt>
                <c:pt idx="23">
                  <c:v>7.3152447281854549E-4</c:v>
                </c:pt>
                <c:pt idx="24">
                  <c:v>6.0214741729538446E-3</c:v>
                </c:pt>
                <c:pt idx="25">
                  <c:v>1.124492164828772E-2</c:v>
                </c:pt>
                <c:pt idx="26">
                  <c:v>1.0658492938672604E-2</c:v>
                </c:pt>
                <c:pt idx="27">
                  <c:v>1.1456519636293017E-2</c:v>
                </c:pt>
                <c:pt idx="28">
                  <c:v>1.4944863609982262E-2</c:v>
                </c:pt>
                <c:pt idx="29">
                  <c:v>1.8179289998065062E-2</c:v>
                </c:pt>
                <c:pt idx="30">
                  <c:v>2.1915505900560683E-2</c:v>
                </c:pt>
                <c:pt idx="31">
                  <c:v>2.7695153801508665E-2</c:v>
                </c:pt>
                <c:pt idx="32">
                  <c:v>2.4327722963822351E-2</c:v>
                </c:pt>
                <c:pt idx="33">
                  <c:v>2.4660234087830801E-2</c:v>
                </c:pt>
                <c:pt idx="34">
                  <c:v>2.0313406848519566E-2</c:v>
                </c:pt>
                <c:pt idx="35">
                  <c:v>2.2362884503771996E-2</c:v>
                </c:pt>
                <c:pt idx="36">
                  <c:v>1.7526359063648078E-2</c:v>
                </c:pt>
                <c:pt idx="37">
                  <c:v>1.6915747726832464E-2</c:v>
                </c:pt>
                <c:pt idx="38">
                  <c:v>1.5851712130005247E-2</c:v>
                </c:pt>
                <c:pt idx="39">
                  <c:v>1.7538450377248438E-2</c:v>
                </c:pt>
                <c:pt idx="40">
                  <c:v>1.6637647514025522E-2</c:v>
                </c:pt>
                <c:pt idx="41">
                  <c:v>1.4497485006770727E-2</c:v>
                </c:pt>
                <c:pt idx="42">
                  <c:v>9.9571967498546243E-3</c:v>
                </c:pt>
                <c:pt idx="43">
                  <c:v>1.070685819307382E-2</c:v>
                </c:pt>
                <c:pt idx="44">
                  <c:v>1.4509576320371087E-2</c:v>
                </c:pt>
                <c:pt idx="45">
                  <c:v>2.166763397175453E-2</c:v>
                </c:pt>
                <c:pt idx="46">
                  <c:v>2.1456035983749011E-2</c:v>
                </c:pt>
                <c:pt idx="47">
                  <c:v>2.2550299864577017E-2</c:v>
                </c:pt>
                <c:pt idx="48">
                  <c:v>1.9563745405300592E-2</c:v>
                </c:pt>
                <c:pt idx="49">
                  <c:v>1.3965467208357341E-2</c:v>
                </c:pt>
                <c:pt idx="50">
                  <c:v>4.4193751209129495E-3</c:v>
                </c:pt>
                <c:pt idx="51">
                  <c:v>-6.589765912170531E-4</c:v>
                </c:pt>
                <c:pt idx="52">
                  <c:v>-1.4328206616368577E-3</c:v>
                </c:pt>
                <c:pt idx="53">
                  <c:v>1.0277616560259162E-3</c:v>
                </c:pt>
                <c:pt idx="54">
                  <c:v>2.8112304120715415E-3</c:v>
                </c:pt>
                <c:pt idx="55">
                  <c:v>9.4191332946407247E-3</c:v>
                </c:pt>
                <c:pt idx="56">
                  <c:v>1.0223205649061429E-2</c:v>
                </c:pt>
                <c:pt idx="57">
                  <c:v>9.3224027858382907E-3</c:v>
                </c:pt>
                <c:pt idx="58">
                  <c:v>6.4325788353642999E-3</c:v>
                </c:pt>
                <c:pt idx="59">
                  <c:v>6.5776745985681728E-3</c:v>
                </c:pt>
                <c:pt idx="60">
                  <c:v>9.407041981040587E-3</c:v>
                </c:pt>
                <c:pt idx="61">
                  <c:v>-9.2498549042407952E-4</c:v>
                </c:pt>
              </c:numCache>
            </c:numRef>
          </c:val>
          <c:smooth val="0"/>
          <c:extLst xmlns:c16r2="http://schemas.microsoft.com/office/drawing/2015/06/chart">
            <c:ext xmlns:c16="http://schemas.microsoft.com/office/drawing/2014/chart" uri="{C3380CC4-5D6E-409C-BE32-E72D297353CC}">
              <c16:uniqueId val="{00000002-F0E9-49CA-AFB0-326CED69B3AD}"/>
            </c:ext>
          </c:extLst>
        </c:ser>
        <c:dLbls>
          <c:showLegendKey val="0"/>
          <c:showVal val="0"/>
          <c:showCatName val="0"/>
          <c:showSerName val="0"/>
          <c:showPercent val="0"/>
          <c:showBubbleSize val="0"/>
        </c:dLbls>
        <c:smooth val="0"/>
        <c:axId val="405248248"/>
        <c:axId val="405248640"/>
      </c:lineChart>
      <c:dateAx>
        <c:axId val="405248248"/>
        <c:scaling>
          <c:orientation val="minMax"/>
          <c:max val="42643"/>
          <c:min val="42551"/>
        </c:scaling>
        <c:delete val="0"/>
        <c:axPos val="b"/>
        <c:numFmt formatCode="mmm\ yyyy" sourceLinked="0"/>
        <c:majorTickMark val="out"/>
        <c:minorTickMark val="none"/>
        <c:tickLblPos val="nextTo"/>
        <c:spPr>
          <a:noFill/>
          <a:ln w="25400" cap="flat" cmpd="sng" algn="ctr">
            <a:solidFill>
              <a:schemeClr val="tx1">
                <a:lumMod val="65000"/>
                <a:lumOff val="3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5248640"/>
        <c:crosses val="autoZero"/>
        <c:auto val="1"/>
        <c:lblOffset val="100"/>
        <c:baseTimeUnit val="days"/>
        <c:majorUnit val="1"/>
        <c:majorTimeUnit val="months"/>
      </c:dateAx>
      <c:valAx>
        <c:axId val="405248640"/>
        <c:scaling>
          <c:orientation val="minMax"/>
          <c:max val="0.12000000000000001"/>
          <c:min val="-6.0000000000000012E-2"/>
        </c:scaling>
        <c:delete val="0"/>
        <c:axPos val="l"/>
        <c:majorGridlines>
          <c:spPr>
            <a:ln w="9525" cap="flat" cmpd="sng" algn="ctr">
              <a:noFill/>
              <a:round/>
            </a:ln>
            <a:effectLst/>
          </c:spPr>
        </c:majorGridlines>
        <c:numFmt formatCode="0.0%" sourceLinked="0"/>
        <c:majorTickMark val="none"/>
        <c:minorTickMark val="none"/>
        <c:tickLblPos val="nextTo"/>
        <c:spPr>
          <a:noFill/>
          <a:ln w="25400">
            <a:solidFill>
              <a:schemeClr val="tx1">
                <a:lumMod val="65000"/>
                <a:lumOff val="35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5248248"/>
        <c:crosses val="autoZero"/>
        <c:crossBetween val="between"/>
        <c:majorUnit val="2.0000000000000004E-2"/>
      </c:valAx>
      <c:spPr>
        <a:noFill/>
        <a:ln>
          <a:noFill/>
        </a:ln>
        <a:effectLst/>
      </c:spPr>
    </c:plotArea>
    <c:plotVisOnly val="1"/>
    <c:dispBlanksAs val="gap"/>
    <c:showDLblsOverMax val="0"/>
  </c:chart>
  <c:spPr>
    <a:solidFill>
      <a:schemeClr val="bg1"/>
    </a:solidFill>
    <a:ln w="25400" cap="flat" cmpd="sng" algn="ctr">
      <a:solidFill>
        <a:schemeClr val="bg1">
          <a:lumMod val="50000"/>
        </a:schemeClr>
      </a:solid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0"/>
    <c:plotArea>
      <c:layout>
        <c:manualLayout>
          <c:layoutTarget val="inner"/>
          <c:xMode val="edge"/>
          <c:yMode val="edge"/>
          <c:x val="7.8793116089814503E-3"/>
          <c:y val="1.9197185575151581E-3"/>
          <c:w val="0.6305025364524327"/>
          <c:h val="0.96465668355994871"/>
        </c:manualLayout>
      </c:layout>
      <c:pieChart>
        <c:varyColors val="1"/>
        <c:ser>
          <c:idx val="0"/>
          <c:order val="0"/>
          <c:spPr>
            <a:solidFill>
              <a:srgbClr val="FF3300"/>
            </a:solidFill>
            <a:effectLst>
              <a:outerShdw blurRad="50800" dist="38100" algn="l" rotWithShape="0">
                <a:prstClr val="black">
                  <a:alpha val="40000"/>
                </a:prstClr>
              </a:outerShdw>
            </a:effectLst>
            <a:scene3d>
              <a:camera prst="orthographicFront"/>
              <a:lightRig rig="threePt" dir="t"/>
            </a:scene3d>
            <a:sp3d>
              <a:bevelT/>
              <a:bevelB/>
            </a:sp3d>
          </c:spPr>
          <c:dPt>
            <c:idx val="0"/>
            <c:bubble3D val="0"/>
            <c:spPr>
              <a:solidFill>
                <a:srgbClr val="C00000"/>
              </a:solidFill>
              <a:effectLst>
                <a:outerShdw blurRad="50800" dist="38100" algn="l" rotWithShape="0">
                  <a:prstClr val="black">
                    <a:alpha val="40000"/>
                  </a:prstClr>
                </a:outerShdw>
              </a:effectLst>
              <a:scene3d>
                <a:camera prst="orthographicFront"/>
                <a:lightRig rig="threePt" dir="t"/>
              </a:scene3d>
              <a:sp3d>
                <a:bevelT/>
                <a:bevelB/>
              </a:sp3d>
            </c:spPr>
            <c:extLst xmlns:c16r2="http://schemas.microsoft.com/office/drawing/2015/06/chart">
              <c:ext xmlns:c16="http://schemas.microsoft.com/office/drawing/2014/chart" uri="{C3380CC4-5D6E-409C-BE32-E72D297353CC}">
                <c16:uniqueId val="{00000001-8E9F-4771-ACDE-BF7D3703713E}"/>
              </c:ext>
            </c:extLst>
          </c:dPt>
          <c:dPt>
            <c:idx val="1"/>
            <c:bubble3D val="0"/>
            <c: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a:bevelB/>
              </a:sp3d>
            </c:spPr>
            <c:extLst xmlns:c16r2="http://schemas.microsoft.com/office/drawing/2015/06/chart">
              <c:ext xmlns:c16="http://schemas.microsoft.com/office/drawing/2014/chart" uri="{C3380CC4-5D6E-409C-BE32-E72D297353CC}">
                <c16:uniqueId val="{00000003-8E9F-4771-ACDE-BF7D3703713E}"/>
              </c:ext>
            </c:extLst>
          </c:dPt>
          <c:dLbls>
            <c:dLbl>
              <c:idx val="0"/>
              <c:layout>
                <c:manualLayout>
                  <c:x val="-0.23123347241943587"/>
                  <c:y val="-0.24755404529880137"/>
                </c:manualLayout>
              </c:layout>
              <c:tx>
                <c:rich>
                  <a:bodyPr wrap="square" lIns="38100" tIns="19050" rIns="38100" bIns="19050" anchor="ctr">
                    <a:spAutoFit/>
                  </a:bodyPr>
                  <a:lstStyle/>
                  <a:p>
                    <a:pPr>
                      <a:defRPr sz="1600" b="1">
                        <a:solidFill>
                          <a:schemeClr val="bg1"/>
                        </a:solidFill>
                      </a:defRPr>
                    </a:pPr>
                    <a:fld id="{1C575CF9-9AFA-4F22-BF57-5844D0CE1E75}" type="CATEGORYNAME">
                      <a:rPr lang="en-US" sz="1600">
                        <a:solidFill>
                          <a:schemeClr val="bg1"/>
                        </a:solidFill>
                      </a:rPr>
                      <a:pPr>
                        <a:defRPr sz="1600" b="1">
                          <a:solidFill>
                            <a:schemeClr val="bg1"/>
                          </a:solidFill>
                        </a:defRPr>
                      </a:pPr>
                      <a:t>[CATEGORY NAME]</a:t>
                    </a:fld>
                    <a:r>
                      <a:rPr lang="en-US" sz="1600" baseline="0">
                        <a:solidFill>
                          <a:schemeClr val="bg1"/>
                        </a:solidFill>
                      </a:rPr>
                      <a:t> </a:t>
                    </a:r>
                    <a:fld id="{D577E3BF-95BD-446A-A6A9-7D79EE460E98}" type="VALUE">
                      <a:rPr lang="en-US" sz="1600" baseline="0">
                        <a:solidFill>
                          <a:schemeClr val="bg1"/>
                        </a:solidFill>
                      </a:rPr>
                      <a:pPr>
                        <a:defRPr sz="1600" b="1">
                          <a:solidFill>
                            <a:schemeClr val="bg1"/>
                          </a:solidFill>
                        </a:defRPr>
                      </a:pPr>
                      <a:t>[VALUE]</a:t>
                    </a:fld>
                    <a:endParaRPr lang="en-US" sz="1600" baseline="0">
                      <a:solidFill>
                        <a:schemeClr val="bg1"/>
                      </a:solidFill>
                    </a:endParaRPr>
                  </a:p>
                </c:rich>
              </c:tx>
              <c:spPr>
                <a:noFill/>
                <a:ln>
                  <a:noFill/>
                </a:ln>
                <a:effectLst/>
              </c:sp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8E9F-4771-ACDE-BF7D3703713E}"/>
                </c:ext>
                <c:ext xmlns:c15="http://schemas.microsoft.com/office/drawing/2012/chart" uri="{CE6537A1-D6FC-4f65-9D91-7224C49458BB}">
                  <c15:dlblFieldTable/>
                  <c15:showDataLabelsRange val="0"/>
                </c:ext>
              </c:extLst>
            </c:dLbl>
            <c:dLbl>
              <c:idx val="1"/>
              <c:layout>
                <c:manualLayout>
                  <c:x val="0.12757556412574114"/>
                  <c:y val="0.1635520928649665"/>
                </c:manualLayout>
              </c:layout>
              <c:tx>
                <c:rich>
                  <a:bodyPr/>
                  <a:lstStyle/>
                  <a:p>
                    <a:fld id="{CFAB756A-B1EA-4869-9D05-28866F0B2FA4}" type="CATEGORYNAME">
                      <a:rPr lang="en-US"/>
                      <a:pPr/>
                      <a:t>[CATEGORY NAME]</a:t>
                    </a:fld>
                    <a:r>
                      <a:rPr lang="en-US" baseline="0"/>
                      <a:t> </a:t>
                    </a:r>
                  </a:p>
                  <a:p>
                    <a:fld id="{92574423-537F-41DA-A655-152C6E8B8824}" type="VALUE">
                      <a:rPr lang="en-US" baseline="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8E9F-4771-ACDE-BF7D3703713E}"/>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'Sunway''s Holding'!$B$5:$B$6</c:f>
              <c:strCache>
                <c:ptCount val="2"/>
                <c:pt idx="0">
                  <c:v>Domestic </c:v>
                </c:pt>
                <c:pt idx="1">
                  <c:v>Foreign</c:v>
                </c:pt>
              </c:strCache>
            </c:strRef>
          </c:cat>
          <c:val>
            <c:numRef>
              <c:f>'Sunway''s Holding'!$C$5:$C$6</c:f>
              <c:numCache>
                <c:formatCode>0.0%</c:formatCode>
                <c:ptCount val="2"/>
                <c:pt idx="0">
                  <c:v>0.86621000000000004</c:v>
                </c:pt>
                <c:pt idx="1">
                  <c:v>0.13379099999999999</c:v>
                </c:pt>
              </c:numCache>
            </c:numRef>
          </c:val>
          <c:extLst xmlns:c16r2="http://schemas.microsoft.com/office/drawing/2015/06/chart">
            <c:ext xmlns:c16="http://schemas.microsoft.com/office/drawing/2014/chart" uri="{C3380CC4-5D6E-409C-BE32-E72D297353CC}">
              <c16:uniqueId val="{00000004-8E9F-4771-ACDE-BF7D3703713E}"/>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0"/>
    <c:plotArea>
      <c:layout>
        <c:manualLayout>
          <c:layoutTarget val="inner"/>
          <c:xMode val="edge"/>
          <c:yMode val="edge"/>
          <c:x val="0.38744947898065707"/>
          <c:y val="0.10427948707278202"/>
          <c:w val="0.58282555189046459"/>
          <c:h val="0.8917118195020447"/>
        </c:manualLayout>
      </c:layout>
      <c:pieChart>
        <c:varyColors val="1"/>
        <c:ser>
          <c:idx val="0"/>
          <c:order val="0"/>
          <c:spPr>
            <a:effectLst>
              <a:outerShdw blurRad="50800" dist="38100" algn="l" rotWithShape="0">
                <a:prstClr val="black">
                  <a:alpha val="40000"/>
                </a:prstClr>
              </a:outerShdw>
            </a:effectLst>
            <a:scene3d>
              <a:camera prst="orthographicFront"/>
              <a:lightRig rig="threePt" dir="t"/>
            </a:scene3d>
            <a:sp3d>
              <a:bevelT/>
              <a:bevelB/>
            </a:sp3d>
          </c:spPr>
          <c:dPt>
            <c:idx val="0"/>
            <c:bubble3D val="0"/>
            <c:spPr>
              <a:solidFill>
                <a:srgbClr val="C00000"/>
              </a:solidFill>
              <a:effectLst>
                <a:outerShdw blurRad="50800" dist="38100" algn="l" rotWithShape="0">
                  <a:prstClr val="black">
                    <a:alpha val="40000"/>
                  </a:prstClr>
                </a:outerShdw>
              </a:effectLst>
              <a:scene3d>
                <a:camera prst="orthographicFront"/>
                <a:lightRig rig="threePt" dir="t"/>
              </a:scene3d>
              <a:sp3d>
                <a:bevelT/>
                <a:bevelB/>
              </a:sp3d>
            </c:spPr>
            <c:extLst xmlns:c16r2="http://schemas.microsoft.com/office/drawing/2015/06/chart">
              <c:ext xmlns:c16="http://schemas.microsoft.com/office/drawing/2014/chart" uri="{C3380CC4-5D6E-409C-BE32-E72D297353CC}">
                <c16:uniqueId val="{00000001-12D3-43DB-83CF-5171E15C30E9}"/>
              </c:ext>
            </c:extLst>
          </c:dPt>
          <c:dPt>
            <c:idx val="1"/>
            <c:bubble3D val="0"/>
            <c:spPr>
              <a:solidFill>
                <a:schemeClr val="bg1">
                  <a:lumMod val="50000"/>
                </a:schemeClr>
              </a:solidFill>
              <a:effectLst>
                <a:outerShdw blurRad="50800" dist="38100" algn="l" rotWithShape="0">
                  <a:prstClr val="black">
                    <a:alpha val="40000"/>
                  </a:prstClr>
                </a:outerShdw>
              </a:effectLst>
              <a:scene3d>
                <a:camera prst="orthographicFront"/>
                <a:lightRig rig="threePt" dir="t"/>
              </a:scene3d>
              <a:sp3d>
                <a:bevelT/>
                <a:bevelB/>
              </a:sp3d>
            </c:spPr>
            <c:extLst xmlns:c16r2="http://schemas.microsoft.com/office/drawing/2015/06/chart">
              <c:ext xmlns:c16="http://schemas.microsoft.com/office/drawing/2014/chart" uri="{C3380CC4-5D6E-409C-BE32-E72D297353CC}">
                <c16:uniqueId val="{00000003-12D3-43DB-83CF-5171E15C30E9}"/>
              </c:ext>
            </c:extLst>
          </c:dPt>
          <c:dPt>
            <c:idx val="2"/>
            <c:bubble3D val="0"/>
            <c: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a:bevelB/>
              </a:sp3d>
            </c:spPr>
            <c:extLst xmlns:c16r2="http://schemas.microsoft.com/office/drawing/2015/06/chart">
              <c:ext xmlns:c16="http://schemas.microsoft.com/office/drawing/2014/chart" uri="{C3380CC4-5D6E-409C-BE32-E72D297353CC}">
                <c16:uniqueId val="{00000005-12D3-43DB-83CF-5171E15C30E9}"/>
              </c:ext>
            </c:extLst>
          </c:dPt>
          <c:dLbls>
            <c:dLbl>
              <c:idx val="0"/>
              <c:layout>
                <c:manualLayout>
                  <c:x val="-0.11294749036000129"/>
                  <c:y val="0.13382275280074371"/>
                </c:manualLayout>
              </c:layout>
              <c:tx>
                <c:rich>
                  <a:bodyPr/>
                  <a:lstStyle/>
                  <a:p>
                    <a:fld id="{80B66E01-7189-4754-84CB-39318F311C48}" type="CATEGORYNAME">
                      <a:rPr lang="en-US"/>
                      <a:pPr/>
                      <a:t>[CATEGORY NAME]</a:t>
                    </a:fld>
                    <a:r>
                      <a:rPr lang="en-US" baseline="0"/>
                      <a:t> </a:t>
                    </a:r>
                    <a:fld id="{6B051E22-6837-45BD-9E9B-6A02C33B8834}" type="VALUE">
                      <a:rPr lang="en-US" baseline="0"/>
                      <a:pPr/>
                      <a:t>[VALUE]</a:t>
                    </a:fld>
                    <a:endParaRPr lang="en-US" baseline="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12D3-43DB-83CF-5171E15C30E9}"/>
                </c:ext>
                <c:ext xmlns:c15="http://schemas.microsoft.com/office/drawing/2012/chart" uri="{CE6537A1-D6FC-4f65-9D91-7224C49458BB}">
                  <c15:dlblFieldTable/>
                  <c15:showDataLabelsRange val="0"/>
                </c:ext>
              </c:extLst>
            </c:dLbl>
            <c:dLbl>
              <c:idx val="1"/>
              <c:layout>
                <c:manualLayout>
                  <c:x val="0.20241113379346093"/>
                  <c:y val="-0.17934601502494579"/>
                </c:manualLayout>
              </c:layout>
              <c:tx>
                <c:rich>
                  <a:bodyPr/>
                  <a:lstStyle/>
                  <a:p>
                    <a:fld id="{E304B94E-40D2-4173-9208-AF7EC091C75B}" type="CATEGORYNAME">
                      <a:rPr lang="en-US"/>
                      <a:pPr/>
                      <a:t>[CATEGORY NAME]</a:t>
                    </a:fld>
                    <a:endParaRPr lang="en-US" baseline="0"/>
                  </a:p>
                  <a:p>
                    <a:r>
                      <a:rPr lang="en-US" baseline="0"/>
                      <a:t> </a:t>
                    </a:r>
                    <a:fld id="{A619F729-AA73-4C7A-8D3B-FE87B7A82BC1}" type="VALUE">
                      <a:rPr lang="en-US" baseline="0"/>
                      <a:pPr/>
                      <a:t>[VALUE]</a:t>
                    </a:fld>
                    <a:endParaRPr lang="en-US" baseline="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12D3-43DB-83CF-5171E15C30E9}"/>
                </c:ext>
                <c:ext xmlns:c15="http://schemas.microsoft.com/office/drawing/2012/chart" uri="{CE6537A1-D6FC-4f65-9D91-7224C49458BB}">
                  <c15:dlblFieldTable/>
                  <c15:showDataLabelsRange val="0"/>
                </c:ext>
              </c:extLst>
            </c:dLbl>
            <c:dLbl>
              <c:idx val="2"/>
              <c:layout>
                <c:manualLayout>
                  <c:x val="0.10797754447360738"/>
                  <c:y val="0.20620858760724395"/>
                </c:manualLayout>
              </c:layout>
              <c:tx>
                <c:rich>
                  <a:bodyPr wrap="square" lIns="38100" tIns="19050" rIns="38100" bIns="19050" anchor="ctr">
                    <a:spAutoFit/>
                  </a:bodyPr>
                  <a:lstStyle/>
                  <a:p>
                    <a:pPr>
                      <a:defRPr sz="1600" b="1">
                        <a:solidFill>
                          <a:sysClr val="windowText" lastClr="000000"/>
                        </a:solidFill>
                      </a:defRPr>
                    </a:pPr>
                    <a:fld id="{96D60955-9045-47EB-A473-D5149E47EBF3}" type="CATEGORYNAME">
                      <a:rPr lang="en-US" sz="1600" baseline="0">
                        <a:solidFill>
                          <a:sysClr val="windowText" lastClr="000000"/>
                        </a:solidFill>
                      </a:rPr>
                      <a:pPr>
                        <a:defRPr sz="1600" b="1">
                          <a:solidFill>
                            <a:sysClr val="windowText" lastClr="000000"/>
                          </a:solidFill>
                        </a:defRPr>
                      </a:pPr>
                      <a:t>[CATEGORY NAME]</a:t>
                    </a:fld>
                    <a:endParaRPr lang="en-US" sz="1600" baseline="0">
                      <a:solidFill>
                        <a:sysClr val="windowText" lastClr="000000"/>
                      </a:solidFill>
                    </a:endParaRPr>
                  </a:p>
                  <a:p>
                    <a:pPr>
                      <a:defRPr sz="1600" b="1">
                        <a:solidFill>
                          <a:sysClr val="windowText" lastClr="000000"/>
                        </a:solidFill>
                      </a:defRPr>
                    </a:pPr>
                    <a:fld id="{D59A8EF9-7409-4B68-B7BE-D0D2866D01C8}" type="VALUE">
                      <a:rPr lang="en-US" sz="1600" baseline="0">
                        <a:solidFill>
                          <a:sysClr val="windowText" lastClr="000000"/>
                        </a:solidFill>
                      </a:rPr>
                      <a:pPr>
                        <a:defRPr sz="1600" b="1">
                          <a:solidFill>
                            <a:sysClr val="windowText" lastClr="000000"/>
                          </a:solidFill>
                        </a:defRPr>
                      </a:pPr>
                      <a:t>[VALUE]</a:t>
                    </a:fld>
                    <a:endParaRPr lang="en-US"/>
                  </a:p>
                </c:rich>
              </c:tx>
              <c:spPr>
                <a:noFill/>
                <a:ln>
                  <a:noFill/>
                </a:ln>
                <a:effectLst/>
              </c:sp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12D3-43DB-83CF-5171E15C30E9}"/>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'Sunway''s Holding'!$B$10:$B$12</c:f>
              <c:strCache>
                <c:ptCount val="3"/>
                <c:pt idx="0">
                  <c:v>Sunway Berhad</c:v>
                </c:pt>
                <c:pt idx="1">
                  <c:v>Institutions &amp; Corporate</c:v>
                </c:pt>
                <c:pt idx="2">
                  <c:v>Retail</c:v>
                </c:pt>
              </c:strCache>
            </c:strRef>
          </c:cat>
          <c:val>
            <c:numRef>
              <c:f>'Sunway''s Holding'!$C$10:$C$12</c:f>
              <c:numCache>
                <c:formatCode>0.0%</c:formatCode>
                <c:ptCount val="3"/>
                <c:pt idx="0">
                  <c:v>0.373</c:v>
                </c:pt>
                <c:pt idx="1">
                  <c:v>0.501</c:v>
                </c:pt>
                <c:pt idx="2">
                  <c:v>0.126</c:v>
                </c:pt>
              </c:numCache>
            </c:numRef>
          </c:val>
          <c:extLst xmlns:c16r2="http://schemas.microsoft.com/office/drawing/2015/06/chart">
            <c:ext xmlns:c16="http://schemas.microsoft.com/office/drawing/2014/chart" uri="{C3380CC4-5D6E-409C-BE32-E72D297353CC}">
              <c16:uniqueId val="{00000006-12D3-43DB-83CF-5171E15C30E9}"/>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32963777797401E-2"/>
          <c:y val="2.3012552301255231E-2"/>
          <c:w val="0.94103089286065966"/>
          <c:h val="0.49079730814559253"/>
        </c:manualLayout>
      </c:layout>
      <c:barChart>
        <c:barDir val="col"/>
        <c:grouping val="clustered"/>
        <c:varyColors val="0"/>
        <c:ser>
          <c:idx val="0"/>
          <c:order val="0"/>
          <c:tx>
            <c:strRef>
              <c:f>Graph!$B$4</c:f>
              <c:strCache>
                <c:ptCount val="1"/>
                <c:pt idx="0">
                  <c:v>Target Price  (RM)</c:v>
                </c:pt>
              </c:strCache>
            </c:strRef>
          </c:tx>
          <c:spPr>
            <a:solidFill>
              <a:srgbClr val="FF0000"/>
            </a:solidFill>
            <a:ln>
              <a:noFill/>
            </a:ln>
            <a:effectLst/>
          </c:spPr>
          <c:invertIfNegative val="0"/>
          <c:dLbls>
            <c:dLbl>
              <c:idx val="0"/>
              <c:layout>
                <c:manualLayout>
                  <c:x val="-9.5628415300546468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A0F-4609-BE9B-E00D4D9A3511}"/>
                </c:ext>
                <c:ext xmlns:c15="http://schemas.microsoft.com/office/drawing/2012/chart" uri="{CE6537A1-D6FC-4f65-9D91-7224C49458BB}">
                  <c15:layout/>
                </c:ext>
              </c:extLst>
            </c:dLbl>
            <c:dLbl>
              <c:idx val="1"/>
              <c:layout>
                <c:manualLayout>
                  <c:x val="-4.0983606557377051E-3"/>
                  <c:y val="-7.6707621537861041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A0F-4609-BE9B-E00D4D9A3511}"/>
                </c:ext>
                <c:ext xmlns:c15="http://schemas.microsoft.com/office/drawing/2012/chart" uri="{CE6537A1-D6FC-4f65-9D91-7224C49458BB}">
                  <c15:layout/>
                </c:ext>
              </c:extLst>
            </c:dLbl>
            <c:dLbl>
              <c:idx val="2"/>
              <c:layout>
                <c:manualLayout>
                  <c:x val="-8.1967213114754606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A0F-4609-BE9B-E00D4D9A3511}"/>
                </c:ext>
                <c:ext xmlns:c15="http://schemas.microsoft.com/office/drawing/2012/chart" uri="{CE6537A1-D6FC-4f65-9D91-7224C49458BB}">
                  <c15:layout/>
                </c:ext>
              </c:extLst>
            </c:dLbl>
            <c:dLbl>
              <c:idx val="3"/>
              <c:layout>
                <c:manualLayout>
                  <c:x val="-4.2372881355932724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A0F-4609-BE9B-E00D4D9A3511}"/>
                </c:ext>
                <c:ext xmlns:c15="http://schemas.microsoft.com/office/drawing/2012/chart" uri="{CE6537A1-D6FC-4f65-9D91-7224C49458BB}">
                  <c15:layout/>
                </c:ext>
              </c:extLst>
            </c:dLbl>
            <c:dLbl>
              <c:idx val="4"/>
              <c:layout>
                <c:manualLayout>
                  <c:x val="-3.9130966680012459E-3"/>
                  <c:y val="-3.976815953915138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A0F-4609-BE9B-E00D4D9A3511}"/>
                </c:ext>
                <c:ext xmlns:c15="http://schemas.microsoft.com/office/drawing/2012/chart" uri="{CE6537A1-D6FC-4f65-9D91-7224C49458BB}">
                  <c15:layout/>
                </c:ext>
              </c:extLst>
            </c:dLbl>
            <c:dLbl>
              <c:idx val="5"/>
              <c:layout>
                <c:manualLayout>
                  <c:x val="-3.9594732861782623E-3"/>
                  <c:y val="1.08459869848156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A0F-4609-BE9B-E00D4D9A3511}"/>
                </c:ext>
                <c:ext xmlns:c15="http://schemas.microsoft.com/office/drawing/2012/chart" uri="{CE6537A1-D6FC-4f65-9D91-7224C49458BB}">
                  <c15:layout/>
                </c:ext>
              </c:extLst>
            </c:dLbl>
            <c:dLbl>
              <c:idx val="6"/>
              <c:layout>
                <c:manualLayout>
                  <c:x val="-5.6497175141242938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A0F-4609-BE9B-E00D4D9A3511}"/>
                </c:ext>
                <c:ext xmlns:c15="http://schemas.microsoft.com/office/drawing/2012/chart" uri="{CE6537A1-D6FC-4f65-9D91-7224C49458BB}">
                  <c15:layout/>
                </c:ext>
              </c:extLst>
            </c:dLbl>
            <c:dLbl>
              <c:idx val="8"/>
              <c:layout>
                <c:manualLayout>
                  <c:x val="-6.8305473086356008E-3"/>
                  <c:y val="2.092050209205020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A0F-4609-BE9B-E00D4D9A3511}"/>
                </c:ext>
                <c:ext xmlns:c15="http://schemas.microsoft.com/office/drawing/2012/chart" uri="{CE6537A1-D6FC-4f65-9D91-7224C49458BB}">
                  <c15:layout/>
                </c:ext>
              </c:extLst>
            </c:dLbl>
            <c:dLbl>
              <c:idx val="9"/>
              <c:layout>
                <c:manualLayout>
                  <c:x val="-8.1967213114754103E-3"/>
                  <c:y val="2.092050209205020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A0F-4609-BE9B-E00D4D9A3511}"/>
                </c:ext>
                <c:ext xmlns:c15="http://schemas.microsoft.com/office/drawing/2012/chart" uri="{CE6537A1-D6FC-4f65-9D91-7224C49458BB}">
                  <c15:layout/>
                </c:ext>
              </c:extLst>
            </c:dLbl>
            <c:dLbl>
              <c:idx val="12"/>
              <c:layout>
                <c:manualLayout>
                  <c:x val="-7.0621298435736704E-3"/>
                  <c:y val="4.338394793926247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A0F-4609-BE9B-E00D4D9A351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Graph!$A$5:$A$17</c:f>
              <c:strCache>
                <c:ptCount val="13"/>
                <c:pt idx="0">
                  <c:v>MIDF Amanah </c:v>
                </c:pt>
                <c:pt idx="1">
                  <c:v>UOB Kay Hian</c:v>
                </c:pt>
                <c:pt idx="2">
                  <c:v>RHB Research </c:v>
                </c:pt>
                <c:pt idx="3">
                  <c:v>AllianceDBS Research </c:v>
                </c:pt>
                <c:pt idx="4">
                  <c:v>Kenanga </c:v>
                </c:pt>
                <c:pt idx="5">
                  <c:v>JP Morgan (Malaysia) </c:v>
                </c:pt>
                <c:pt idx="6">
                  <c:v>Maybank </c:v>
                </c:pt>
                <c:pt idx="7">
                  <c:v>CIMB </c:v>
                </c:pt>
                <c:pt idx="8">
                  <c:v>KAF-Seagroatt &amp; Campbell </c:v>
                </c:pt>
                <c:pt idx="9">
                  <c:v>Hong Leong </c:v>
                </c:pt>
                <c:pt idx="10">
                  <c:v>Nomura (Singapore) </c:v>
                </c:pt>
                <c:pt idx="11">
                  <c:v>Credit Suisse (Malaysia) </c:v>
                </c:pt>
                <c:pt idx="12">
                  <c:v>TA Research</c:v>
                </c:pt>
              </c:strCache>
            </c:strRef>
          </c:cat>
          <c:val>
            <c:numRef>
              <c:f>Graph!$B$5:$B$17</c:f>
              <c:numCache>
                <c:formatCode>0.00</c:formatCode>
                <c:ptCount val="13"/>
                <c:pt idx="0">
                  <c:v>1.86</c:v>
                </c:pt>
                <c:pt idx="1">
                  <c:v>1.85</c:v>
                </c:pt>
                <c:pt idx="2">
                  <c:v>1.84</c:v>
                </c:pt>
                <c:pt idx="3">
                  <c:v>1.8</c:v>
                </c:pt>
                <c:pt idx="4">
                  <c:v>1.74</c:v>
                </c:pt>
                <c:pt idx="5">
                  <c:v>1.7</c:v>
                </c:pt>
                <c:pt idx="6">
                  <c:v>1.8</c:v>
                </c:pt>
                <c:pt idx="7">
                  <c:v>1.74</c:v>
                </c:pt>
                <c:pt idx="8">
                  <c:v>1.7</c:v>
                </c:pt>
                <c:pt idx="9">
                  <c:v>1.66</c:v>
                </c:pt>
                <c:pt idx="10">
                  <c:v>1.6</c:v>
                </c:pt>
                <c:pt idx="11">
                  <c:v>1.49</c:v>
                </c:pt>
                <c:pt idx="12">
                  <c:v>1.78</c:v>
                </c:pt>
              </c:numCache>
            </c:numRef>
          </c:val>
          <c:extLst xmlns:c16r2="http://schemas.microsoft.com/office/drawing/2015/06/chart">
            <c:ext xmlns:c16="http://schemas.microsoft.com/office/drawing/2014/chart" uri="{C3380CC4-5D6E-409C-BE32-E72D297353CC}">
              <c16:uniqueId val="{0000000A-FA0F-4609-BE9B-E00D4D9A3511}"/>
            </c:ext>
          </c:extLst>
        </c:ser>
        <c:ser>
          <c:idx val="1"/>
          <c:order val="1"/>
          <c:tx>
            <c:strRef>
              <c:f>Graph!$C$4</c:f>
              <c:strCache>
                <c:ptCount val="1"/>
                <c:pt idx="0">
                  <c:v>Upside / Downside to  unit price as at 30 September 2016 (%)</c:v>
                </c:pt>
              </c:strCache>
            </c:strRef>
          </c:tx>
          <c:spPr>
            <a:solidFill>
              <a:srgbClr val="00B0F0"/>
            </a:solidFill>
            <a:ln>
              <a:noFill/>
            </a:ln>
            <a:effectLst/>
          </c:spPr>
          <c:invertIfNegative val="0"/>
          <c:dLbls>
            <c:dLbl>
              <c:idx val="0"/>
              <c:layout>
                <c:manualLayout>
                  <c:x val="-3.0564082032118996E-3"/>
                  <c:y val="6.198951269919893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A0F-4609-BE9B-E00D4D9A3511}"/>
                </c:ext>
                <c:ext xmlns:c15="http://schemas.microsoft.com/office/drawing/2012/chart" uri="{CE6537A1-D6FC-4f65-9D91-7224C49458BB}">
                  <c15:layout/>
                </c:ext>
              </c:extLst>
            </c:dLbl>
            <c:dLbl>
              <c:idx val="3"/>
              <c:layout>
                <c:manualLayout>
                  <c:x val="-1.4124293785310734E-3"/>
                  <c:y val="4.338394793926267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A0F-4609-BE9B-E00D4D9A3511}"/>
                </c:ext>
                <c:ext xmlns:c15="http://schemas.microsoft.com/office/drawing/2012/chart" uri="{CE6537A1-D6FC-4f65-9D91-7224C49458BB}">
                  <c15:layout/>
                </c:ext>
              </c:extLst>
            </c:dLbl>
            <c:dLbl>
              <c:idx val="4"/>
              <c:layout>
                <c:manualLayout>
                  <c:x val="7.0621468926553152E-3"/>
                  <c:y val="1.08459869848156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FA0F-4609-BE9B-E00D4D9A3511}"/>
                </c:ext>
                <c:ext xmlns:c15="http://schemas.microsoft.com/office/drawing/2012/chart" uri="{CE6537A1-D6FC-4f65-9D91-7224C49458BB}">
                  <c15:layout/>
                </c:ext>
              </c:extLst>
            </c:dLbl>
            <c:dLbl>
              <c:idx val="6"/>
              <c:layout>
                <c:manualLayout>
                  <c:x val="0"/>
                  <c:y val="2.169197396963103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FA0F-4609-BE9B-E00D4D9A3511}"/>
                </c:ext>
                <c:ext xmlns:c15="http://schemas.microsoft.com/office/drawing/2012/chart" uri="{CE6537A1-D6FC-4f65-9D91-7224C49458BB}">
                  <c15:layout/>
                </c:ext>
              </c:extLst>
            </c:dLbl>
            <c:dLbl>
              <c:idx val="7"/>
              <c:layout>
                <c:manualLayout>
                  <c:x val="0"/>
                  <c:y val="-3.976815953915138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FA0F-4609-BE9B-E00D4D9A3511}"/>
                </c:ext>
                <c:ext xmlns:c15="http://schemas.microsoft.com/office/drawing/2012/chart" uri="{CE6537A1-D6FC-4f65-9D91-7224C49458BB}">
                  <c15:layout/>
                </c:ext>
              </c:extLst>
            </c:dLbl>
            <c:dLbl>
              <c:idx val="11"/>
              <c:layout>
                <c:manualLayout>
                  <c:x val="1.2305600044386477E-2"/>
                  <c:y val="1.08468409995389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FA0F-4609-BE9B-E00D4D9A3511}"/>
                </c:ext>
                <c:ext xmlns:c15="http://schemas.microsoft.com/office/drawing/2012/chart" uri="{CE6537A1-D6FC-4f65-9D91-7224C49458BB}">
                  <c15:layout/>
                </c:ext>
              </c:extLst>
            </c:dLbl>
            <c:dLbl>
              <c:idx val="12"/>
              <c:layout>
                <c:manualLayout>
                  <c:x val="-1.4124293785310734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FA0F-4609-BE9B-E00D4D9A351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Graph!$A$5:$A$17</c:f>
              <c:strCache>
                <c:ptCount val="13"/>
                <c:pt idx="0">
                  <c:v>MIDF Amanah </c:v>
                </c:pt>
                <c:pt idx="1">
                  <c:v>UOB Kay Hian</c:v>
                </c:pt>
                <c:pt idx="2">
                  <c:v>RHB Research </c:v>
                </c:pt>
                <c:pt idx="3">
                  <c:v>AllianceDBS Research </c:v>
                </c:pt>
                <c:pt idx="4">
                  <c:v>Kenanga </c:v>
                </c:pt>
                <c:pt idx="5">
                  <c:v>JP Morgan (Malaysia) </c:v>
                </c:pt>
                <c:pt idx="6">
                  <c:v>Maybank </c:v>
                </c:pt>
                <c:pt idx="7">
                  <c:v>CIMB </c:v>
                </c:pt>
                <c:pt idx="8">
                  <c:v>KAF-Seagroatt &amp; Campbell </c:v>
                </c:pt>
                <c:pt idx="9">
                  <c:v>Hong Leong </c:v>
                </c:pt>
                <c:pt idx="10">
                  <c:v>Nomura (Singapore) </c:v>
                </c:pt>
                <c:pt idx="11">
                  <c:v>Credit Suisse (Malaysia) </c:v>
                </c:pt>
                <c:pt idx="12">
                  <c:v>TA Research</c:v>
                </c:pt>
              </c:strCache>
            </c:strRef>
          </c:cat>
          <c:val>
            <c:numRef>
              <c:f>Graph!$C$5:$C$17</c:f>
              <c:numCache>
                <c:formatCode>0.0_);\(0.0\)</c:formatCode>
                <c:ptCount val="13"/>
                <c:pt idx="0">
                  <c:v>7.5144508670520249</c:v>
                </c:pt>
                <c:pt idx="1">
                  <c:v>6.9364161849710948</c:v>
                </c:pt>
                <c:pt idx="2">
                  <c:v>6.3583815028901869</c:v>
                </c:pt>
                <c:pt idx="3">
                  <c:v>4.0462427745664886</c:v>
                </c:pt>
                <c:pt idx="4">
                  <c:v>0.57803468208093012</c:v>
                </c:pt>
                <c:pt idx="5">
                  <c:v>-1.7341040462427793</c:v>
                </c:pt>
                <c:pt idx="6">
                  <c:v>4.0462427745664886</c:v>
                </c:pt>
                <c:pt idx="7">
                  <c:v>0.57803468208093012</c:v>
                </c:pt>
                <c:pt idx="8">
                  <c:v>-1.7341040462427793</c:v>
                </c:pt>
                <c:pt idx="9">
                  <c:v>-4.046242774566478</c:v>
                </c:pt>
                <c:pt idx="10">
                  <c:v>-7.5144508670520143</c:v>
                </c:pt>
                <c:pt idx="11">
                  <c:v>-13.8728323699422</c:v>
                </c:pt>
                <c:pt idx="12">
                  <c:v>2.8901734104046284</c:v>
                </c:pt>
              </c:numCache>
            </c:numRef>
          </c:val>
          <c:extLst xmlns:c16r2="http://schemas.microsoft.com/office/drawing/2015/06/chart">
            <c:ext xmlns:c16="http://schemas.microsoft.com/office/drawing/2014/chart" uri="{C3380CC4-5D6E-409C-BE32-E72D297353CC}">
              <c16:uniqueId val="{00000012-FA0F-4609-BE9B-E00D4D9A3511}"/>
            </c:ext>
          </c:extLst>
        </c:ser>
        <c:dLbls>
          <c:showLegendKey val="0"/>
          <c:showVal val="0"/>
          <c:showCatName val="0"/>
          <c:showSerName val="0"/>
          <c:showPercent val="0"/>
          <c:showBubbleSize val="0"/>
        </c:dLbls>
        <c:gapWidth val="50"/>
        <c:axId val="488449464"/>
        <c:axId val="488449072"/>
      </c:barChart>
      <c:valAx>
        <c:axId val="488449072"/>
        <c:scaling>
          <c:orientation val="minMax"/>
          <c:max val="12"/>
          <c:min val="-14"/>
        </c:scaling>
        <c:delete val="0"/>
        <c:axPos val="r"/>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88449464"/>
        <c:crosses val="max"/>
        <c:crossBetween val="between"/>
        <c:majorUnit val="2"/>
      </c:valAx>
      <c:catAx>
        <c:axId val="488449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88449072"/>
        <c:crosses val="autoZero"/>
        <c:auto val="1"/>
        <c:lblAlgn val="ctr"/>
        <c:lblOffset val="100"/>
        <c:noMultiLvlLbl val="0"/>
      </c:catAx>
      <c:spPr>
        <a:noFill/>
        <a:ln>
          <a:noFill/>
        </a:ln>
        <a:effectLst/>
      </c:spPr>
    </c:plotArea>
    <c:legend>
      <c:legendPos val="b"/>
      <c:layout>
        <c:manualLayout>
          <c:xMode val="edge"/>
          <c:yMode val="edge"/>
          <c:x val="0.58962298812894698"/>
          <c:y val="1.7463063863221003E-2"/>
          <c:w val="0.3777344410338539"/>
          <c:h val="0.101842792969750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spPr>
            <a:scene3d>
              <a:camera prst="orthographicFront"/>
              <a:lightRig rig="threePt" dir="t">
                <a:rot lat="0" lon="0" rev="1200000"/>
              </a:lightRig>
            </a:scene3d>
            <a:sp3d>
              <a:bevelT w="63500" h="25400"/>
            </a:sp3d>
          </c:spPr>
          <c:invertIfNegative val="0"/>
          <c:dPt>
            <c:idx val="0"/>
            <c:invertIfNegative val="0"/>
            <c:bubble3D val="0"/>
            <c:spPr>
              <a:solidFill>
                <a:srgbClr val="C00000"/>
              </a:solidFill>
              <a:scene3d>
                <a:camera prst="orthographicFront"/>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00DE-4C24-A2F2-6EDFB566AAAA}"/>
              </c:ext>
            </c:extLst>
          </c:dPt>
          <c:dPt>
            <c:idx val="1"/>
            <c:invertIfNegative val="0"/>
            <c:bubble3D val="0"/>
            <c:spPr>
              <a:solidFill>
                <a:schemeClr val="accent4">
                  <a:lumMod val="75000"/>
                </a:schemeClr>
              </a:solidFill>
              <a:scene3d>
                <a:camera prst="orthographicFront"/>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00DE-4C24-A2F2-6EDFB566AAAA}"/>
              </c:ext>
            </c:extLst>
          </c:dPt>
          <c:dPt>
            <c:idx val="2"/>
            <c:invertIfNegative val="0"/>
            <c:bubble3D val="0"/>
            <c:spPr>
              <a:solidFill>
                <a:schemeClr val="tx2">
                  <a:lumMod val="60000"/>
                  <a:lumOff val="40000"/>
                </a:schemeClr>
              </a:solidFill>
              <a:scene3d>
                <a:camera prst="orthographicFront"/>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00DE-4C24-A2F2-6EDFB566AAAA}"/>
              </c:ext>
            </c:extLst>
          </c:dPt>
          <c:dPt>
            <c:idx val="3"/>
            <c:invertIfNegative val="0"/>
            <c:bubble3D val="0"/>
            <c:spPr>
              <a:solidFill>
                <a:schemeClr val="accent3">
                  <a:lumMod val="75000"/>
                </a:schemeClr>
              </a:solidFill>
              <a:scene3d>
                <a:camera prst="orthographicFront"/>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00DE-4C24-A2F2-6EDFB566AAAA}"/>
              </c:ext>
            </c:extLst>
          </c:dPt>
          <c:dPt>
            <c:idx val="4"/>
            <c:invertIfNegative val="0"/>
            <c:bubble3D val="0"/>
            <c:spPr>
              <a:solidFill>
                <a:srgbClr val="FF9933"/>
              </a:solidFill>
              <a:scene3d>
                <a:camera prst="orthographicFront"/>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00DE-4C24-A2F2-6EDFB566AAAA}"/>
              </c:ext>
            </c:extLst>
          </c:dPt>
          <c:dPt>
            <c:idx val="5"/>
            <c:invertIfNegative val="0"/>
            <c:bubble3D val="0"/>
            <c:spPr>
              <a:solidFill>
                <a:srgbClr val="FFFF00"/>
              </a:solidFill>
              <a:scene3d>
                <a:camera prst="orthographicFront"/>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00DE-4C24-A2F2-6EDFB566AAAA}"/>
              </c:ext>
            </c:extLst>
          </c:dPt>
          <c:dLbls>
            <c:dLbl>
              <c:idx val="0"/>
              <c:layout/>
              <c:tx>
                <c:rich>
                  <a:bodyPr/>
                  <a:lstStyle/>
                  <a:p>
                    <a:r>
                      <a:rPr lang="en-US"/>
                      <a:t>5.32% </a:t>
                    </a:r>
                    <a:r>
                      <a:rPr lang="en-US" baseline="30000"/>
                      <a:t>1</a:t>
                    </a:r>
                  </a:p>
                </c:rich>
              </c:tx>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00DE-4C24-A2F2-6EDFB566AAAA}"/>
                </c:ext>
                <c:ext xmlns:c15="http://schemas.microsoft.com/office/drawing/2012/chart" uri="{CE6537A1-D6FC-4f65-9D91-7224C49458BB}">
                  <c15:layout/>
                </c:ext>
              </c:extLst>
            </c:dLbl>
            <c:dLbl>
              <c:idx val="1"/>
              <c:layout/>
              <c:tx>
                <c:rich>
                  <a:bodyPr/>
                  <a:lstStyle/>
                  <a:p>
                    <a:r>
                      <a:rPr lang="en-US"/>
                      <a:t>6.11% </a:t>
                    </a:r>
                    <a:r>
                      <a:rPr lang="en-US" baseline="30000"/>
                      <a:t>2</a:t>
                    </a:r>
                  </a:p>
                </c:rich>
              </c:tx>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0DE-4C24-A2F2-6EDFB566AAAA}"/>
                </c:ext>
                <c:ext xmlns:c15="http://schemas.microsoft.com/office/drawing/2012/chart" uri="{CE6537A1-D6FC-4f65-9D91-7224C49458BB}">
                  <c15:layout/>
                </c:ext>
              </c:extLst>
            </c:dLbl>
            <c:dLbl>
              <c:idx val="2"/>
              <c:layout/>
              <c:tx>
                <c:rich>
                  <a:bodyPr/>
                  <a:lstStyle/>
                  <a:p>
                    <a:r>
                      <a:rPr lang="en-US"/>
                      <a:t>3.55% </a:t>
                    </a:r>
                    <a:r>
                      <a:rPr lang="en-US" baseline="30000"/>
                      <a:t>2</a:t>
                    </a:r>
                  </a:p>
                </c:rich>
              </c:tx>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00DE-4C24-A2F2-6EDFB566AAAA}"/>
                </c:ext>
                <c:ext xmlns:c15="http://schemas.microsoft.com/office/drawing/2012/chart" uri="{CE6537A1-D6FC-4f65-9D91-7224C49458BB}">
                  <c15:layout/>
                </c:ext>
              </c:extLst>
            </c:dLbl>
            <c:dLbl>
              <c:idx val="3"/>
              <c:layout/>
              <c:tx>
                <c:rich>
                  <a:bodyPr/>
                  <a:lstStyle/>
                  <a:p>
                    <a:r>
                      <a:rPr lang="en-US"/>
                      <a:t>3.07% </a:t>
                    </a:r>
                    <a:r>
                      <a:rPr lang="en-US" baseline="30000"/>
                      <a:t>3</a:t>
                    </a:r>
                  </a:p>
                </c:rich>
              </c:tx>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00DE-4C24-A2F2-6EDFB566AAAA}"/>
                </c:ext>
                <c:ext xmlns:c15="http://schemas.microsoft.com/office/drawing/2012/chart" uri="{CE6537A1-D6FC-4f65-9D91-7224C49458BB}">
                  <c15:layout/>
                </c:ext>
              </c:extLst>
            </c:dLbl>
            <c:dLbl>
              <c:idx val="4"/>
              <c:layout/>
              <c:tx>
                <c:rich>
                  <a:bodyPr/>
                  <a:lstStyle/>
                  <a:p>
                    <a:r>
                      <a:rPr lang="en-US"/>
                      <a:t>6.40% </a:t>
                    </a:r>
                    <a:r>
                      <a:rPr lang="en-US" baseline="30000"/>
                      <a:t>4</a:t>
                    </a:r>
                  </a:p>
                </c:rich>
              </c:tx>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00DE-4C24-A2F2-6EDFB566AAAA}"/>
                </c:ext>
                <c:ext xmlns:c15="http://schemas.microsoft.com/office/drawing/2012/chart" uri="{CE6537A1-D6FC-4f65-9D91-7224C49458BB}">
                  <c15:layout/>
                </c:ext>
              </c:extLst>
            </c:dLbl>
            <c:dLbl>
              <c:idx val="5"/>
              <c:layout/>
              <c:tx>
                <c:rich>
                  <a:bodyPr anchorCtr="0"/>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a:t>3.00</a:t>
                    </a:r>
                    <a:r>
                      <a:rPr lang="en-US" sz="1200" b="1" i="0" u="none" strike="noStrike" kern="1200" baseline="0">
                        <a:solidFill>
                          <a:sysClr val="windowText" lastClr="000000"/>
                        </a:solidFill>
                      </a:rPr>
                      <a:t>% </a:t>
                    </a:r>
                    <a:r>
                      <a:rPr lang="en-US" sz="1200" b="1" i="0" u="none" strike="noStrike" kern="1200" baseline="30000">
                        <a:solidFill>
                          <a:sysClr val="windowText" lastClr="000000"/>
                        </a:solidFill>
                      </a:rPr>
                      <a:t>5</a:t>
                    </a:r>
                    <a:r>
                      <a:rPr lang="en-US"/>
                      <a:t> </a:t>
                    </a:r>
                  </a:p>
                </c:rich>
              </c:tx>
              <c:spPr>
                <a:noFill/>
                <a:ln>
                  <a:noFill/>
                </a:ln>
                <a:effectLst/>
              </c:sp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00DE-4C24-A2F2-6EDFB566AAAA}"/>
                </c:ext>
                <c:ext xmlns:c15="http://schemas.microsoft.com/office/drawing/2012/chart" uri="{CE6537A1-D6FC-4f65-9D91-7224C49458BB}">
                  <c15:layout/>
                </c:ext>
              </c:extLst>
            </c:dLbl>
            <c:spPr>
              <a:noFill/>
              <a:ln>
                <a:noFill/>
              </a:ln>
              <a:effectLst/>
            </c:spPr>
            <c:txPr>
              <a:bodyPr/>
              <a:lstStyle/>
              <a:p>
                <a:pPr>
                  <a:defRPr sz="1200" b="1" i="0" baseline="0"/>
                </a:pPr>
                <a:endParaRPr lang="en-U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Yield!$B$7:$B$12</c:f>
              <c:strCache>
                <c:ptCount val="6"/>
                <c:pt idx="0">
                  <c:v>Sunway REIT </c:v>
                </c:pt>
                <c:pt idx="1">
                  <c:v>M-REITs</c:v>
                </c:pt>
                <c:pt idx="2">
                  <c:v>10-Year MGS </c:v>
                </c:pt>
                <c:pt idx="3">
                  <c:v>Fixed Deposit</c:v>
                </c:pt>
                <c:pt idx="4">
                  <c:v>EPF Yield </c:v>
                </c:pt>
                <c:pt idx="5">
                  <c:v>OPR </c:v>
                </c:pt>
              </c:strCache>
            </c:strRef>
          </c:cat>
          <c:val>
            <c:numRef>
              <c:f>Yield!$C$7:$C$12</c:f>
              <c:numCache>
                <c:formatCode>0.00%</c:formatCode>
                <c:ptCount val="6"/>
                <c:pt idx="0">
                  <c:v>5.3199999999999997E-2</c:v>
                </c:pt>
                <c:pt idx="1">
                  <c:v>6.1100000000000002E-2</c:v>
                </c:pt>
                <c:pt idx="2">
                  <c:v>3.5499999999999997E-2</c:v>
                </c:pt>
                <c:pt idx="3">
                  <c:v>3.0700000000000002E-2</c:v>
                </c:pt>
                <c:pt idx="4">
                  <c:v>6.4000000000000001E-2</c:v>
                </c:pt>
                <c:pt idx="5">
                  <c:v>0.03</c:v>
                </c:pt>
              </c:numCache>
            </c:numRef>
          </c:val>
          <c:extLst xmlns:c16r2="http://schemas.microsoft.com/office/drawing/2015/06/chart">
            <c:ext xmlns:c16="http://schemas.microsoft.com/office/drawing/2014/chart" uri="{C3380CC4-5D6E-409C-BE32-E72D297353CC}">
              <c16:uniqueId val="{0000000C-00DE-4C24-A2F2-6EDFB566AAAA}"/>
            </c:ext>
          </c:extLst>
        </c:ser>
        <c:dLbls>
          <c:showLegendKey val="0"/>
          <c:showVal val="1"/>
          <c:showCatName val="0"/>
          <c:showSerName val="0"/>
          <c:showPercent val="0"/>
          <c:showBubbleSize val="0"/>
        </c:dLbls>
        <c:gapWidth val="150"/>
        <c:axId val="434514632"/>
        <c:axId val="434519336"/>
      </c:barChart>
      <c:catAx>
        <c:axId val="434514632"/>
        <c:scaling>
          <c:orientation val="minMax"/>
        </c:scaling>
        <c:delete val="0"/>
        <c:axPos val="b"/>
        <c:numFmt formatCode="General" sourceLinked="0"/>
        <c:majorTickMark val="out"/>
        <c:minorTickMark val="none"/>
        <c:tickLblPos val="nextTo"/>
        <c:txPr>
          <a:bodyPr/>
          <a:lstStyle/>
          <a:p>
            <a:pPr>
              <a:defRPr sz="1200" b="1" baseline="0"/>
            </a:pPr>
            <a:endParaRPr lang="en-US"/>
          </a:p>
        </c:txPr>
        <c:crossAx val="434519336"/>
        <c:crosses val="autoZero"/>
        <c:auto val="1"/>
        <c:lblAlgn val="ctr"/>
        <c:lblOffset val="100"/>
        <c:noMultiLvlLbl val="0"/>
      </c:catAx>
      <c:valAx>
        <c:axId val="434519336"/>
        <c:scaling>
          <c:orientation val="minMax"/>
        </c:scaling>
        <c:delete val="0"/>
        <c:axPos val="l"/>
        <c:majorGridlines>
          <c:spPr>
            <a:ln>
              <a:solidFill>
                <a:schemeClr val="bg1"/>
              </a:solidFill>
            </a:ln>
          </c:spPr>
        </c:majorGridlines>
        <c:numFmt formatCode="0.0%" sourceLinked="0"/>
        <c:majorTickMark val="out"/>
        <c:minorTickMark val="none"/>
        <c:tickLblPos val="nextTo"/>
        <c:txPr>
          <a:bodyPr/>
          <a:lstStyle/>
          <a:p>
            <a:pPr>
              <a:defRPr sz="1200" b="1"/>
            </a:pPr>
            <a:endParaRPr lang="en-US"/>
          </a:p>
        </c:txPr>
        <c:crossAx val="434514632"/>
        <c:crosses val="autoZero"/>
        <c:crossBetween val="between"/>
      </c:valAx>
    </c:plotArea>
    <c:plotVisOnly val="1"/>
    <c:dispBlanksAs val="gap"/>
    <c:showDLblsOverMax val="0"/>
  </c:chart>
  <c:spPr>
    <a:ln w="19050"/>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D4101-0097-42B0-A5E8-8FAD3B20EF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MY"/>
        </a:p>
      </dgm:t>
    </dgm:pt>
    <dgm:pt modelId="{4B7E2C92-7A55-44A5-993B-B34F2C6774B2}">
      <dgm:prSet phldrT="[Text]" custT="1"/>
      <dgm:spPr/>
      <dgm:t>
        <a:bodyPr/>
        <a:lstStyle/>
        <a:p>
          <a:r>
            <a:rPr lang="en-US" sz="1600" b="1" dirty="0" smtClean="0">
              <a:latin typeface="+mn-lt"/>
            </a:rPr>
            <a:t>FTSE Bursa Malaysia Mid 70 Index</a:t>
          </a:r>
          <a:endParaRPr lang="en-MY" sz="1600" b="1" dirty="0">
            <a:latin typeface="+mn-lt"/>
          </a:endParaRPr>
        </a:p>
      </dgm:t>
    </dgm:pt>
    <dgm:pt modelId="{0A548B39-22AA-4D6C-A840-C0DDE09AB508}" type="parTrans" cxnId="{E4CDAD50-7557-43BE-B180-4DFFA7CD6F52}">
      <dgm:prSet/>
      <dgm:spPr/>
      <dgm:t>
        <a:bodyPr/>
        <a:lstStyle/>
        <a:p>
          <a:endParaRPr lang="en-MY"/>
        </a:p>
      </dgm:t>
    </dgm:pt>
    <dgm:pt modelId="{E0BDB76F-0D7B-4601-A374-0FDA0FA54620}" type="sibTrans" cxnId="{E4CDAD50-7557-43BE-B180-4DFFA7CD6F52}">
      <dgm:prSet/>
      <dgm:spPr/>
      <dgm:t>
        <a:bodyPr/>
        <a:lstStyle/>
        <a:p>
          <a:endParaRPr lang="en-MY"/>
        </a:p>
      </dgm:t>
    </dgm:pt>
    <dgm:pt modelId="{D080A184-C855-4E9B-9DF9-D5F1866570B9}">
      <dgm:prSet phldrT="[Text]" custT="1"/>
      <dgm:spPr/>
      <dgm:t>
        <a:bodyPr/>
        <a:lstStyle/>
        <a:p>
          <a:r>
            <a:rPr lang="en-US" sz="1600" b="1" dirty="0" smtClean="0"/>
            <a:t>FTSE4Good Bursa Malaysia Index</a:t>
          </a:r>
          <a:endParaRPr lang="en-MY" sz="1600" b="1" dirty="0"/>
        </a:p>
      </dgm:t>
    </dgm:pt>
    <dgm:pt modelId="{5CBA825A-6CA7-4CA9-BC61-C83BF62585A7}" type="parTrans" cxnId="{355BA8CE-039C-43D8-999B-5D5ACC6F02F3}">
      <dgm:prSet/>
      <dgm:spPr/>
      <dgm:t>
        <a:bodyPr/>
        <a:lstStyle/>
        <a:p>
          <a:endParaRPr lang="en-MY"/>
        </a:p>
      </dgm:t>
    </dgm:pt>
    <dgm:pt modelId="{4AF9F277-4DAA-455E-BBBF-D700D77F5224}" type="sibTrans" cxnId="{355BA8CE-039C-43D8-999B-5D5ACC6F02F3}">
      <dgm:prSet/>
      <dgm:spPr/>
      <dgm:t>
        <a:bodyPr/>
        <a:lstStyle/>
        <a:p>
          <a:endParaRPr lang="en-MY"/>
        </a:p>
      </dgm:t>
    </dgm:pt>
    <dgm:pt modelId="{2A0B5601-FD82-42A7-B2D0-39935360BF59}">
      <dgm:prSet phldrT="[Text]" custT="1"/>
      <dgm:spPr/>
      <dgm:t>
        <a:bodyPr/>
        <a:lstStyle/>
        <a:p>
          <a:r>
            <a:rPr lang="en-US" sz="1600" b="1" dirty="0" smtClean="0"/>
            <a:t>TR / GPR / APREA Composite REIT Index Malaysia</a:t>
          </a:r>
          <a:endParaRPr lang="en-MY" sz="1600" b="1" dirty="0"/>
        </a:p>
      </dgm:t>
    </dgm:pt>
    <dgm:pt modelId="{4AFF33C9-DD72-4FFD-99C3-36751F340816}" type="parTrans" cxnId="{CA5938C7-04A0-48BF-8A99-99F69CCB1398}">
      <dgm:prSet/>
      <dgm:spPr/>
      <dgm:t>
        <a:bodyPr/>
        <a:lstStyle/>
        <a:p>
          <a:endParaRPr lang="en-MY"/>
        </a:p>
      </dgm:t>
    </dgm:pt>
    <dgm:pt modelId="{831EC2A2-5D3F-431B-94DF-6428B1B0D868}" type="sibTrans" cxnId="{CA5938C7-04A0-48BF-8A99-99F69CCB1398}">
      <dgm:prSet/>
      <dgm:spPr/>
      <dgm:t>
        <a:bodyPr/>
        <a:lstStyle/>
        <a:p>
          <a:endParaRPr lang="en-MY"/>
        </a:p>
      </dgm:t>
    </dgm:pt>
    <dgm:pt modelId="{A5FA2D32-7804-42B4-A832-0069BC450432}">
      <dgm:prSet custT="1"/>
      <dgm:spPr/>
      <dgm:t>
        <a:bodyPr/>
        <a:lstStyle/>
        <a:p>
          <a:r>
            <a:rPr lang="en-US" sz="1600" b="1" dirty="0" smtClean="0"/>
            <a:t>FTSE EPRA / NAREIT Global REIT Index</a:t>
          </a:r>
          <a:endParaRPr lang="en-MY" sz="1600" b="1" dirty="0"/>
        </a:p>
      </dgm:t>
    </dgm:pt>
    <dgm:pt modelId="{EB707217-11AA-4BEB-BD72-F6E54ED7A620}" type="parTrans" cxnId="{C3141972-28FA-4012-895C-AF66633EAC57}">
      <dgm:prSet/>
      <dgm:spPr/>
      <dgm:t>
        <a:bodyPr/>
        <a:lstStyle/>
        <a:p>
          <a:endParaRPr lang="en-MY"/>
        </a:p>
      </dgm:t>
    </dgm:pt>
    <dgm:pt modelId="{56A37D2E-94A6-4F2B-9B69-A02606869227}" type="sibTrans" cxnId="{C3141972-28FA-4012-895C-AF66633EAC57}">
      <dgm:prSet/>
      <dgm:spPr/>
      <dgm:t>
        <a:bodyPr/>
        <a:lstStyle/>
        <a:p>
          <a:endParaRPr lang="en-MY"/>
        </a:p>
      </dgm:t>
    </dgm:pt>
    <dgm:pt modelId="{652FF3F8-CAEE-4644-9350-9E1815CCFA23}">
      <dgm:prSet custT="1"/>
      <dgm:spPr/>
      <dgm:t>
        <a:bodyPr/>
        <a:lstStyle/>
        <a:p>
          <a:r>
            <a:rPr lang="en-US" sz="1600" b="1" dirty="0" smtClean="0"/>
            <a:t>FTSE EPRA / NAREIT Global Index</a:t>
          </a:r>
          <a:endParaRPr lang="en-MY" sz="1600" b="1" dirty="0"/>
        </a:p>
      </dgm:t>
    </dgm:pt>
    <dgm:pt modelId="{D53FD247-3434-47BD-989C-C5C366F3839D}" type="parTrans" cxnId="{1F5E0641-6B3F-4C94-B3DA-333C33CA247F}">
      <dgm:prSet/>
      <dgm:spPr/>
      <dgm:t>
        <a:bodyPr/>
        <a:lstStyle/>
        <a:p>
          <a:endParaRPr lang="en-MY"/>
        </a:p>
      </dgm:t>
    </dgm:pt>
    <dgm:pt modelId="{B0CA6B07-1D7C-4349-BE56-27DFDCCDA6F1}" type="sibTrans" cxnId="{1F5E0641-6B3F-4C94-B3DA-333C33CA247F}">
      <dgm:prSet/>
      <dgm:spPr/>
      <dgm:t>
        <a:bodyPr/>
        <a:lstStyle/>
        <a:p>
          <a:endParaRPr lang="en-MY"/>
        </a:p>
      </dgm:t>
    </dgm:pt>
    <dgm:pt modelId="{0AA2BA15-2051-413C-9608-E7FD12A985B1}">
      <dgm:prSet custT="1"/>
      <dgm:spPr/>
      <dgm:t>
        <a:bodyPr/>
        <a:lstStyle/>
        <a:p>
          <a:r>
            <a:rPr lang="en-US" sz="1600" b="1" dirty="0" smtClean="0"/>
            <a:t>FTSE EPRA / NAREIT Asia ex Japan Index</a:t>
          </a:r>
          <a:endParaRPr lang="en-MY" sz="1600" b="1" dirty="0"/>
        </a:p>
      </dgm:t>
    </dgm:pt>
    <dgm:pt modelId="{C26D4DB9-2B15-4F07-98E5-60684C3EE011}" type="parTrans" cxnId="{64022220-C071-44ED-88AB-9DA0F61DB0FB}">
      <dgm:prSet/>
      <dgm:spPr/>
      <dgm:t>
        <a:bodyPr/>
        <a:lstStyle/>
        <a:p>
          <a:endParaRPr lang="en-MY"/>
        </a:p>
      </dgm:t>
    </dgm:pt>
    <dgm:pt modelId="{03B54392-CBDB-4AD2-8F6B-4D25D7470D8D}" type="sibTrans" cxnId="{64022220-C071-44ED-88AB-9DA0F61DB0FB}">
      <dgm:prSet/>
      <dgm:spPr/>
      <dgm:t>
        <a:bodyPr/>
        <a:lstStyle/>
        <a:p>
          <a:endParaRPr lang="en-MY"/>
        </a:p>
      </dgm:t>
    </dgm:pt>
    <dgm:pt modelId="{28574B4A-35BE-4CE5-BF7D-5BB3D58A580D}">
      <dgm:prSet custT="1"/>
      <dgm:spPr/>
      <dgm:t>
        <a:bodyPr/>
        <a:lstStyle/>
        <a:p>
          <a:r>
            <a:rPr lang="en-US" sz="1600" b="1" dirty="0" smtClean="0"/>
            <a:t>FTSE EPRA / NAREIT Asia Pacific Index</a:t>
          </a:r>
          <a:endParaRPr lang="en-MY" sz="1600" b="1" dirty="0"/>
        </a:p>
      </dgm:t>
    </dgm:pt>
    <dgm:pt modelId="{BE1B96E8-6292-4482-B0BB-44CD0EEBF136}" type="parTrans" cxnId="{36A2A2DF-5C42-44BA-ABB9-93457D0C4533}">
      <dgm:prSet/>
      <dgm:spPr/>
      <dgm:t>
        <a:bodyPr/>
        <a:lstStyle/>
        <a:p>
          <a:endParaRPr lang="en-MY"/>
        </a:p>
      </dgm:t>
    </dgm:pt>
    <dgm:pt modelId="{00640851-00FE-4FA1-A2A0-D2D2632CC1DB}" type="sibTrans" cxnId="{36A2A2DF-5C42-44BA-ABB9-93457D0C4533}">
      <dgm:prSet/>
      <dgm:spPr/>
      <dgm:t>
        <a:bodyPr/>
        <a:lstStyle/>
        <a:p>
          <a:endParaRPr lang="en-MY"/>
        </a:p>
      </dgm:t>
    </dgm:pt>
    <dgm:pt modelId="{9FFA88F9-FE76-4989-AF1B-3B996DF4C2C1}">
      <dgm:prSet custT="1"/>
      <dgm:spPr/>
      <dgm:t>
        <a:bodyPr/>
        <a:lstStyle/>
        <a:p>
          <a:r>
            <a:rPr lang="en-US" sz="1600" b="1" dirty="0" smtClean="0"/>
            <a:t>FTSE EPRA / NAREIT Emerging REIT Index</a:t>
          </a:r>
          <a:endParaRPr lang="en-MY" sz="1600" b="1" dirty="0"/>
        </a:p>
      </dgm:t>
    </dgm:pt>
    <dgm:pt modelId="{9846BC2F-EFCB-452E-9852-4A5C57198433}" type="parTrans" cxnId="{2A508D7B-BB1D-409C-B187-E44A4E324E26}">
      <dgm:prSet/>
      <dgm:spPr/>
      <dgm:t>
        <a:bodyPr/>
        <a:lstStyle/>
        <a:p>
          <a:endParaRPr lang="en-MY"/>
        </a:p>
      </dgm:t>
    </dgm:pt>
    <dgm:pt modelId="{B8DAE7FE-EC42-474E-82B6-BC7D5AF47579}" type="sibTrans" cxnId="{2A508D7B-BB1D-409C-B187-E44A4E324E26}">
      <dgm:prSet/>
      <dgm:spPr/>
      <dgm:t>
        <a:bodyPr/>
        <a:lstStyle/>
        <a:p>
          <a:endParaRPr lang="en-MY"/>
        </a:p>
      </dgm:t>
    </dgm:pt>
    <dgm:pt modelId="{B5523421-772B-4BDD-B77E-13A36A012D80}" type="pres">
      <dgm:prSet presAssocID="{F35D4101-0097-42B0-A5E8-8FAD3B20EF1E}" presName="linear" presStyleCnt="0">
        <dgm:presLayoutVars>
          <dgm:dir/>
          <dgm:animLvl val="lvl"/>
          <dgm:resizeHandles val="exact"/>
        </dgm:presLayoutVars>
      </dgm:prSet>
      <dgm:spPr/>
      <dgm:t>
        <a:bodyPr/>
        <a:lstStyle/>
        <a:p>
          <a:endParaRPr lang="en-US"/>
        </a:p>
      </dgm:t>
    </dgm:pt>
    <dgm:pt modelId="{8E3C9536-3B67-47EF-8DE0-511313B01E9E}" type="pres">
      <dgm:prSet presAssocID="{4B7E2C92-7A55-44A5-993B-B34F2C6774B2}" presName="parentLin" presStyleCnt="0"/>
      <dgm:spPr/>
    </dgm:pt>
    <dgm:pt modelId="{1D257EB2-EC9C-4517-AA1B-E2B5E83C2E78}" type="pres">
      <dgm:prSet presAssocID="{4B7E2C92-7A55-44A5-993B-B34F2C6774B2}" presName="parentLeftMargin" presStyleLbl="node1" presStyleIdx="0" presStyleCnt="8"/>
      <dgm:spPr/>
      <dgm:t>
        <a:bodyPr/>
        <a:lstStyle/>
        <a:p>
          <a:endParaRPr lang="en-US"/>
        </a:p>
      </dgm:t>
    </dgm:pt>
    <dgm:pt modelId="{0C41F313-D601-4556-AB30-396990DB9881}" type="pres">
      <dgm:prSet presAssocID="{4B7E2C92-7A55-44A5-993B-B34F2C6774B2}" presName="parentText" presStyleLbl="node1" presStyleIdx="0" presStyleCnt="8">
        <dgm:presLayoutVars>
          <dgm:chMax val="0"/>
          <dgm:bulletEnabled val="1"/>
        </dgm:presLayoutVars>
      </dgm:prSet>
      <dgm:spPr/>
      <dgm:t>
        <a:bodyPr/>
        <a:lstStyle/>
        <a:p>
          <a:endParaRPr lang="en-MY"/>
        </a:p>
      </dgm:t>
    </dgm:pt>
    <dgm:pt modelId="{995F081E-1140-4EAC-95C2-064C4B6041D3}" type="pres">
      <dgm:prSet presAssocID="{4B7E2C92-7A55-44A5-993B-B34F2C6774B2}" presName="negativeSpace" presStyleCnt="0"/>
      <dgm:spPr/>
    </dgm:pt>
    <dgm:pt modelId="{238A3422-DA84-4A41-BD14-CC65ACB43479}" type="pres">
      <dgm:prSet presAssocID="{4B7E2C92-7A55-44A5-993B-B34F2C6774B2}" presName="childText" presStyleLbl="conFgAcc1" presStyleIdx="0" presStyleCnt="8">
        <dgm:presLayoutVars>
          <dgm:bulletEnabled val="1"/>
        </dgm:presLayoutVars>
      </dgm:prSet>
      <dgm:spPr>
        <a:ln>
          <a:solidFill>
            <a:schemeClr val="bg1">
              <a:lumMod val="85000"/>
            </a:schemeClr>
          </a:solidFill>
        </a:ln>
      </dgm:spPr>
    </dgm:pt>
    <dgm:pt modelId="{42BA2DBB-0835-4308-A561-0A4EF9C025F3}" type="pres">
      <dgm:prSet presAssocID="{E0BDB76F-0D7B-4601-A374-0FDA0FA54620}" presName="spaceBetweenRectangles" presStyleCnt="0"/>
      <dgm:spPr/>
    </dgm:pt>
    <dgm:pt modelId="{6208F8DE-371C-4A12-BF1E-C0B9F9612B3C}" type="pres">
      <dgm:prSet presAssocID="{D080A184-C855-4E9B-9DF9-D5F1866570B9}" presName="parentLin" presStyleCnt="0"/>
      <dgm:spPr/>
    </dgm:pt>
    <dgm:pt modelId="{879C949B-33B6-492B-AF90-DAA06FC4A033}" type="pres">
      <dgm:prSet presAssocID="{D080A184-C855-4E9B-9DF9-D5F1866570B9}" presName="parentLeftMargin" presStyleLbl="node1" presStyleIdx="0" presStyleCnt="8"/>
      <dgm:spPr/>
      <dgm:t>
        <a:bodyPr/>
        <a:lstStyle/>
        <a:p>
          <a:endParaRPr lang="en-US"/>
        </a:p>
      </dgm:t>
    </dgm:pt>
    <dgm:pt modelId="{25782F09-5840-4DA1-9F20-A16D6CE1A0D1}" type="pres">
      <dgm:prSet presAssocID="{D080A184-C855-4E9B-9DF9-D5F1866570B9}" presName="parentText" presStyleLbl="node1" presStyleIdx="1" presStyleCnt="8">
        <dgm:presLayoutVars>
          <dgm:chMax val="0"/>
          <dgm:bulletEnabled val="1"/>
        </dgm:presLayoutVars>
      </dgm:prSet>
      <dgm:spPr/>
      <dgm:t>
        <a:bodyPr/>
        <a:lstStyle/>
        <a:p>
          <a:endParaRPr lang="en-US"/>
        </a:p>
      </dgm:t>
    </dgm:pt>
    <dgm:pt modelId="{3490C76D-533C-4F60-9688-F8FB86331C30}" type="pres">
      <dgm:prSet presAssocID="{D080A184-C855-4E9B-9DF9-D5F1866570B9}" presName="negativeSpace" presStyleCnt="0"/>
      <dgm:spPr/>
    </dgm:pt>
    <dgm:pt modelId="{594DC2BC-F6A3-4A23-81D1-EAD99302436A}" type="pres">
      <dgm:prSet presAssocID="{D080A184-C855-4E9B-9DF9-D5F1866570B9}" presName="childText" presStyleLbl="conFgAcc1" presStyleIdx="1" presStyleCnt="8">
        <dgm:presLayoutVars>
          <dgm:bulletEnabled val="1"/>
        </dgm:presLayoutVars>
      </dgm:prSet>
      <dgm:spPr>
        <a:ln>
          <a:solidFill>
            <a:schemeClr val="bg1">
              <a:lumMod val="85000"/>
            </a:schemeClr>
          </a:solidFill>
        </a:ln>
      </dgm:spPr>
    </dgm:pt>
    <dgm:pt modelId="{1451F0AC-309E-4E5D-8026-FA79107BC35B}" type="pres">
      <dgm:prSet presAssocID="{4AF9F277-4DAA-455E-BBBF-D700D77F5224}" presName="spaceBetweenRectangles" presStyleCnt="0"/>
      <dgm:spPr/>
    </dgm:pt>
    <dgm:pt modelId="{89C8AB95-FD42-4FB3-9F72-B524D726CD2A}" type="pres">
      <dgm:prSet presAssocID="{2A0B5601-FD82-42A7-B2D0-39935360BF59}" presName="parentLin" presStyleCnt="0"/>
      <dgm:spPr/>
    </dgm:pt>
    <dgm:pt modelId="{0D7F5BDD-DE4F-495A-B5A5-367DCBA9DB01}" type="pres">
      <dgm:prSet presAssocID="{2A0B5601-FD82-42A7-B2D0-39935360BF59}" presName="parentLeftMargin" presStyleLbl="node1" presStyleIdx="1" presStyleCnt="8"/>
      <dgm:spPr/>
      <dgm:t>
        <a:bodyPr/>
        <a:lstStyle/>
        <a:p>
          <a:endParaRPr lang="en-US"/>
        </a:p>
      </dgm:t>
    </dgm:pt>
    <dgm:pt modelId="{8AB7EAE3-C702-4266-8776-1E5D5B42EC88}" type="pres">
      <dgm:prSet presAssocID="{2A0B5601-FD82-42A7-B2D0-39935360BF59}" presName="parentText" presStyleLbl="node1" presStyleIdx="2" presStyleCnt="8">
        <dgm:presLayoutVars>
          <dgm:chMax val="0"/>
          <dgm:bulletEnabled val="1"/>
        </dgm:presLayoutVars>
      </dgm:prSet>
      <dgm:spPr/>
      <dgm:t>
        <a:bodyPr/>
        <a:lstStyle/>
        <a:p>
          <a:endParaRPr lang="en-MY"/>
        </a:p>
      </dgm:t>
    </dgm:pt>
    <dgm:pt modelId="{74C62C15-61F2-4880-B168-C8C15E2C2BB1}" type="pres">
      <dgm:prSet presAssocID="{2A0B5601-FD82-42A7-B2D0-39935360BF59}" presName="negativeSpace" presStyleCnt="0"/>
      <dgm:spPr/>
    </dgm:pt>
    <dgm:pt modelId="{38821EBF-8534-4E93-A691-425254AF32F1}" type="pres">
      <dgm:prSet presAssocID="{2A0B5601-FD82-42A7-B2D0-39935360BF59}" presName="childText" presStyleLbl="conFgAcc1" presStyleIdx="2" presStyleCnt="8">
        <dgm:presLayoutVars>
          <dgm:bulletEnabled val="1"/>
        </dgm:presLayoutVars>
      </dgm:prSet>
      <dgm:spPr>
        <a:ln>
          <a:solidFill>
            <a:schemeClr val="bg1">
              <a:lumMod val="85000"/>
            </a:schemeClr>
          </a:solidFill>
        </a:ln>
      </dgm:spPr>
    </dgm:pt>
    <dgm:pt modelId="{76073447-ADB3-4ABB-BC20-E67F8C21D864}" type="pres">
      <dgm:prSet presAssocID="{831EC2A2-5D3F-431B-94DF-6428B1B0D868}" presName="spaceBetweenRectangles" presStyleCnt="0"/>
      <dgm:spPr/>
    </dgm:pt>
    <dgm:pt modelId="{0D9E2104-D031-48CF-962F-8A1F62A34AF5}" type="pres">
      <dgm:prSet presAssocID="{A5FA2D32-7804-42B4-A832-0069BC450432}" presName="parentLin" presStyleCnt="0"/>
      <dgm:spPr/>
    </dgm:pt>
    <dgm:pt modelId="{BF16231F-EC4E-4BE7-A69B-28ED26D19A0B}" type="pres">
      <dgm:prSet presAssocID="{A5FA2D32-7804-42B4-A832-0069BC450432}" presName="parentLeftMargin" presStyleLbl="node1" presStyleIdx="2" presStyleCnt="8"/>
      <dgm:spPr/>
      <dgm:t>
        <a:bodyPr/>
        <a:lstStyle/>
        <a:p>
          <a:endParaRPr lang="en-US"/>
        </a:p>
      </dgm:t>
    </dgm:pt>
    <dgm:pt modelId="{0767043A-9E03-41CC-B404-054C43A20BDF}" type="pres">
      <dgm:prSet presAssocID="{A5FA2D32-7804-42B4-A832-0069BC450432}" presName="parentText" presStyleLbl="node1" presStyleIdx="3" presStyleCnt="8">
        <dgm:presLayoutVars>
          <dgm:chMax val="0"/>
          <dgm:bulletEnabled val="1"/>
        </dgm:presLayoutVars>
      </dgm:prSet>
      <dgm:spPr/>
      <dgm:t>
        <a:bodyPr/>
        <a:lstStyle/>
        <a:p>
          <a:endParaRPr lang="en-US"/>
        </a:p>
      </dgm:t>
    </dgm:pt>
    <dgm:pt modelId="{71151B35-0653-42DC-8EAA-CAF6DC5D4B33}" type="pres">
      <dgm:prSet presAssocID="{A5FA2D32-7804-42B4-A832-0069BC450432}" presName="negativeSpace" presStyleCnt="0"/>
      <dgm:spPr/>
    </dgm:pt>
    <dgm:pt modelId="{486225D5-358A-4E4A-8927-692AC4066BD3}" type="pres">
      <dgm:prSet presAssocID="{A5FA2D32-7804-42B4-A832-0069BC450432}" presName="childText" presStyleLbl="conFgAcc1" presStyleIdx="3" presStyleCnt="8">
        <dgm:presLayoutVars>
          <dgm:bulletEnabled val="1"/>
        </dgm:presLayoutVars>
      </dgm:prSet>
      <dgm:spPr>
        <a:ln>
          <a:solidFill>
            <a:schemeClr val="bg1">
              <a:lumMod val="85000"/>
            </a:schemeClr>
          </a:solidFill>
        </a:ln>
      </dgm:spPr>
    </dgm:pt>
    <dgm:pt modelId="{94D79026-DC10-43A0-918A-4180F6242092}" type="pres">
      <dgm:prSet presAssocID="{56A37D2E-94A6-4F2B-9B69-A02606869227}" presName="spaceBetweenRectangles" presStyleCnt="0"/>
      <dgm:spPr/>
    </dgm:pt>
    <dgm:pt modelId="{88F1DDA8-BB7A-49BE-A255-7ABAA9A9104D}" type="pres">
      <dgm:prSet presAssocID="{652FF3F8-CAEE-4644-9350-9E1815CCFA23}" presName="parentLin" presStyleCnt="0"/>
      <dgm:spPr/>
    </dgm:pt>
    <dgm:pt modelId="{8C597DFB-2E80-49BE-8B52-BE1F0DF06965}" type="pres">
      <dgm:prSet presAssocID="{652FF3F8-CAEE-4644-9350-9E1815CCFA23}" presName="parentLeftMargin" presStyleLbl="node1" presStyleIdx="3" presStyleCnt="8"/>
      <dgm:spPr/>
      <dgm:t>
        <a:bodyPr/>
        <a:lstStyle/>
        <a:p>
          <a:endParaRPr lang="en-US"/>
        </a:p>
      </dgm:t>
    </dgm:pt>
    <dgm:pt modelId="{A1130B6D-2DEC-4CBA-8668-9D7449B6E587}" type="pres">
      <dgm:prSet presAssocID="{652FF3F8-CAEE-4644-9350-9E1815CCFA23}" presName="parentText" presStyleLbl="node1" presStyleIdx="4" presStyleCnt="8">
        <dgm:presLayoutVars>
          <dgm:chMax val="0"/>
          <dgm:bulletEnabled val="1"/>
        </dgm:presLayoutVars>
      </dgm:prSet>
      <dgm:spPr/>
      <dgm:t>
        <a:bodyPr/>
        <a:lstStyle/>
        <a:p>
          <a:endParaRPr lang="en-MY"/>
        </a:p>
      </dgm:t>
    </dgm:pt>
    <dgm:pt modelId="{583136C3-A400-4FDA-9E20-10D3BFAF85CF}" type="pres">
      <dgm:prSet presAssocID="{652FF3F8-CAEE-4644-9350-9E1815CCFA23}" presName="negativeSpace" presStyleCnt="0"/>
      <dgm:spPr/>
    </dgm:pt>
    <dgm:pt modelId="{C46C0A71-4D0E-4826-AC1E-4ED49E5CB0DA}" type="pres">
      <dgm:prSet presAssocID="{652FF3F8-CAEE-4644-9350-9E1815CCFA23}" presName="childText" presStyleLbl="conFgAcc1" presStyleIdx="4" presStyleCnt="8">
        <dgm:presLayoutVars>
          <dgm:bulletEnabled val="1"/>
        </dgm:presLayoutVars>
      </dgm:prSet>
      <dgm:spPr>
        <a:ln>
          <a:solidFill>
            <a:schemeClr val="bg1">
              <a:lumMod val="85000"/>
            </a:schemeClr>
          </a:solidFill>
        </a:ln>
      </dgm:spPr>
    </dgm:pt>
    <dgm:pt modelId="{D9AEC51D-66F2-456D-9E9D-118462FE024B}" type="pres">
      <dgm:prSet presAssocID="{B0CA6B07-1D7C-4349-BE56-27DFDCCDA6F1}" presName="spaceBetweenRectangles" presStyleCnt="0"/>
      <dgm:spPr/>
    </dgm:pt>
    <dgm:pt modelId="{27B84807-382E-4364-BFCB-E526979B8271}" type="pres">
      <dgm:prSet presAssocID="{0AA2BA15-2051-413C-9608-E7FD12A985B1}" presName="parentLin" presStyleCnt="0"/>
      <dgm:spPr/>
    </dgm:pt>
    <dgm:pt modelId="{178AF191-B631-4F8F-A196-7BAA5B3962DC}" type="pres">
      <dgm:prSet presAssocID="{0AA2BA15-2051-413C-9608-E7FD12A985B1}" presName="parentLeftMargin" presStyleLbl="node1" presStyleIdx="4" presStyleCnt="8"/>
      <dgm:spPr/>
      <dgm:t>
        <a:bodyPr/>
        <a:lstStyle/>
        <a:p>
          <a:endParaRPr lang="en-US"/>
        </a:p>
      </dgm:t>
    </dgm:pt>
    <dgm:pt modelId="{217C5D6C-3B58-48FC-9C70-A68AB9F426E5}" type="pres">
      <dgm:prSet presAssocID="{0AA2BA15-2051-413C-9608-E7FD12A985B1}" presName="parentText" presStyleLbl="node1" presStyleIdx="5" presStyleCnt="8">
        <dgm:presLayoutVars>
          <dgm:chMax val="0"/>
          <dgm:bulletEnabled val="1"/>
        </dgm:presLayoutVars>
      </dgm:prSet>
      <dgm:spPr/>
      <dgm:t>
        <a:bodyPr/>
        <a:lstStyle/>
        <a:p>
          <a:endParaRPr lang="en-MY"/>
        </a:p>
      </dgm:t>
    </dgm:pt>
    <dgm:pt modelId="{866C5818-69D2-44F5-9382-CF357FB352B2}" type="pres">
      <dgm:prSet presAssocID="{0AA2BA15-2051-413C-9608-E7FD12A985B1}" presName="negativeSpace" presStyleCnt="0"/>
      <dgm:spPr/>
    </dgm:pt>
    <dgm:pt modelId="{693983EE-C8C8-4C52-A390-FC0E4AA28031}" type="pres">
      <dgm:prSet presAssocID="{0AA2BA15-2051-413C-9608-E7FD12A985B1}" presName="childText" presStyleLbl="conFgAcc1" presStyleIdx="5" presStyleCnt="8">
        <dgm:presLayoutVars>
          <dgm:bulletEnabled val="1"/>
        </dgm:presLayoutVars>
      </dgm:prSet>
      <dgm:spPr>
        <a:ln>
          <a:solidFill>
            <a:schemeClr val="bg1">
              <a:lumMod val="85000"/>
            </a:schemeClr>
          </a:solidFill>
        </a:ln>
      </dgm:spPr>
    </dgm:pt>
    <dgm:pt modelId="{91E10938-070E-4EA1-8E1E-2275F4893BC9}" type="pres">
      <dgm:prSet presAssocID="{03B54392-CBDB-4AD2-8F6B-4D25D7470D8D}" presName="spaceBetweenRectangles" presStyleCnt="0"/>
      <dgm:spPr/>
    </dgm:pt>
    <dgm:pt modelId="{8E1C7D1F-3554-414D-8834-131BDCB69994}" type="pres">
      <dgm:prSet presAssocID="{28574B4A-35BE-4CE5-BF7D-5BB3D58A580D}" presName="parentLin" presStyleCnt="0"/>
      <dgm:spPr/>
    </dgm:pt>
    <dgm:pt modelId="{A17A5A69-D0E5-497A-B2E2-78AA698FF3EC}" type="pres">
      <dgm:prSet presAssocID="{28574B4A-35BE-4CE5-BF7D-5BB3D58A580D}" presName="parentLeftMargin" presStyleLbl="node1" presStyleIdx="5" presStyleCnt="8"/>
      <dgm:spPr/>
      <dgm:t>
        <a:bodyPr/>
        <a:lstStyle/>
        <a:p>
          <a:endParaRPr lang="en-US"/>
        </a:p>
      </dgm:t>
    </dgm:pt>
    <dgm:pt modelId="{58E86405-7462-4E06-94FE-22DF85A003A3}" type="pres">
      <dgm:prSet presAssocID="{28574B4A-35BE-4CE5-BF7D-5BB3D58A580D}" presName="parentText" presStyleLbl="node1" presStyleIdx="6" presStyleCnt="8">
        <dgm:presLayoutVars>
          <dgm:chMax val="0"/>
          <dgm:bulletEnabled val="1"/>
        </dgm:presLayoutVars>
      </dgm:prSet>
      <dgm:spPr/>
      <dgm:t>
        <a:bodyPr/>
        <a:lstStyle/>
        <a:p>
          <a:endParaRPr lang="en-US"/>
        </a:p>
      </dgm:t>
    </dgm:pt>
    <dgm:pt modelId="{E05E9778-576F-415E-9727-7EAC6FA966DC}" type="pres">
      <dgm:prSet presAssocID="{28574B4A-35BE-4CE5-BF7D-5BB3D58A580D}" presName="negativeSpace" presStyleCnt="0"/>
      <dgm:spPr/>
    </dgm:pt>
    <dgm:pt modelId="{3E31C654-C0B9-45BC-9A7A-022093E2025E}" type="pres">
      <dgm:prSet presAssocID="{28574B4A-35BE-4CE5-BF7D-5BB3D58A580D}" presName="childText" presStyleLbl="conFgAcc1" presStyleIdx="6" presStyleCnt="8">
        <dgm:presLayoutVars>
          <dgm:bulletEnabled val="1"/>
        </dgm:presLayoutVars>
      </dgm:prSet>
      <dgm:spPr>
        <a:ln>
          <a:solidFill>
            <a:schemeClr val="bg1">
              <a:lumMod val="85000"/>
            </a:schemeClr>
          </a:solidFill>
        </a:ln>
      </dgm:spPr>
    </dgm:pt>
    <dgm:pt modelId="{D07A4E53-0EE0-4D3F-BB2D-5D957A1183BB}" type="pres">
      <dgm:prSet presAssocID="{00640851-00FE-4FA1-A2A0-D2D2632CC1DB}" presName="spaceBetweenRectangles" presStyleCnt="0"/>
      <dgm:spPr/>
    </dgm:pt>
    <dgm:pt modelId="{9B1ED799-113F-46C1-A617-1F9312501D51}" type="pres">
      <dgm:prSet presAssocID="{9FFA88F9-FE76-4989-AF1B-3B996DF4C2C1}" presName="parentLin" presStyleCnt="0"/>
      <dgm:spPr/>
    </dgm:pt>
    <dgm:pt modelId="{F32C1CD0-20DD-4619-9DE1-8EBAFB685C05}" type="pres">
      <dgm:prSet presAssocID="{9FFA88F9-FE76-4989-AF1B-3B996DF4C2C1}" presName="parentLeftMargin" presStyleLbl="node1" presStyleIdx="6" presStyleCnt="8"/>
      <dgm:spPr/>
      <dgm:t>
        <a:bodyPr/>
        <a:lstStyle/>
        <a:p>
          <a:endParaRPr lang="en-US"/>
        </a:p>
      </dgm:t>
    </dgm:pt>
    <dgm:pt modelId="{55D9EFD2-D554-4550-BE0D-E1EA783F7174}" type="pres">
      <dgm:prSet presAssocID="{9FFA88F9-FE76-4989-AF1B-3B996DF4C2C1}" presName="parentText" presStyleLbl="node1" presStyleIdx="7" presStyleCnt="8">
        <dgm:presLayoutVars>
          <dgm:chMax val="0"/>
          <dgm:bulletEnabled val="1"/>
        </dgm:presLayoutVars>
      </dgm:prSet>
      <dgm:spPr/>
      <dgm:t>
        <a:bodyPr/>
        <a:lstStyle/>
        <a:p>
          <a:endParaRPr lang="en-MY"/>
        </a:p>
      </dgm:t>
    </dgm:pt>
    <dgm:pt modelId="{A895A025-B735-4719-9692-4D392CABDB56}" type="pres">
      <dgm:prSet presAssocID="{9FFA88F9-FE76-4989-AF1B-3B996DF4C2C1}" presName="negativeSpace" presStyleCnt="0"/>
      <dgm:spPr/>
    </dgm:pt>
    <dgm:pt modelId="{19E0EF27-0AD1-4DCF-BBF6-37D7B28DF834}" type="pres">
      <dgm:prSet presAssocID="{9FFA88F9-FE76-4989-AF1B-3B996DF4C2C1}" presName="childText" presStyleLbl="conFgAcc1" presStyleIdx="7" presStyleCnt="8">
        <dgm:presLayoutVars>
          <dgm:bulletEnabled val="1"/>
        </dgm:presLayoutVars>
      </dgm:prSet>
      <dgm:spPr>
        <a:ln>
          <a:solidFill>
            <a:schemeClr val="bg1">
              <a:lumMod val="85000"/>
            </a:schemeClr>
          </a:solidFill>
        </a:ln>
      </dgm:spPr>
    </dgm:pt>
  </dgm:ptLst>
  <dgm:cxnLst>
    <dgm:cxn modelId="{3249E723-2EAA-458C-AE1A-3E78FA9C1095}" type="presOf" srcId="{D080A184-C855-4E9B-9DF9-D5F1866570B9}" destId="{25782F09-5840-4DA1-9F20-A16D6CE1A0D1}" srcOrd="1" destOrd="0" presId="urn:microsoft.com/office/officeart/2005/8/layout/list1"/>
    <dgm:cxn modelId="{E4CDAD50-7557-43BE-B180-4DFFA7CD6F52}" srcId="{F35D4101-0097-42B0-A5E8-8FAD3B20EF1E}" destId="{4B7E2C92-7A55-44A5-993B-B34F2C6774B2}" srcOrd="0" destOrd="0" parTransId="{0A548B39-22AA-4D6C-A840-C0DDE09AB508}" sibTransId="{E0BDB76F-0D7B-4601-A374-0FDA0FA54620}"/>
    <dgm:cxn modelId="{E16DF1D6-3914-4715-BD24-0044A81CC3AC}" type="presOf" srcId="{A5FA2D32-7804-42B4-A832-0069BC450432}" destId="{BF16231F-EC4E-4BE7-A69B-28ED26D19A0B}" srcOrd="0" destOrd="0" presId="urn:microsoft.com/office/officeart/2005/8/layout/list1"/>
    <dgm:cxn modelId="{1107A491-3EBB-46B6-BD2C-2AFF91C1302D}" type="presOf" srcId="{0AA2BA15-2051-413C-9608-E7FD12A985B1}" destId="{178AF191-B631-4F8F-A196-7BAA5B3962DC}" srcOrd="0" destOrd="0" presId="urn:microsoft.com/office/officeart/2005/8/layout/list1"/>
    <dgm:cxn modelId="{1C014359-A4FE-48D3-972D-0C9BE4A865D4}" type="presOf" srcId="{0AA2BA15-2051-413C-9608-E7FD12A985B1}" destId="{217C5D6C-3B58-48FC-9C70-A68AB9F426E5}" srcOrd="1" destOrd="0" presId="urn:microsoft.com/office/officeart/2005/8/layout/list1"/>
    <dgm:cxn modelId="{CA5938C7-04A0-48BF-8A99-99F69CCB1398}" srcId="{F35D4101-0097-42B0-A5E8-8FAD3B20EF1E}" destId="{2A0B5601-FD82-42A7-B2D0-39935360BF59}" srcOrd="2" destOrd="0" parTransId="{4AFF33C9-DD72-4FFD-99C3-36751F340816}" sibTransId="{831EC2A2-5D3F-431B-94DF-6428B1B0D868}"/>
    <dgm:cxn modelId="{A35B1979-6978-4E45-A913-A9BDAB367D52}" type="presOf" srcId="{D080A184-C855-4E9B-9DF9-D5F1866570B9}" destId="{879C949B-33B6-492B-AF90-DAA06FC4A033}" srcOrd="0" destOrd="0" presId="urn:microsoft.com/office/officeart/2005/8/layout/list1"/>
    <dgm:cxn modelId="{1F5E0641-6B3F-4C94-B3DA-333C33CA247F}" srcId="{F35D4101-0097-42B0-A5E8-8FAD3B20EF1E}" destId="{652FF3F8-CAEE-4644-9350-9E1815CCFA23}" srcOrd="4" destOrd="0" parTransId="{D53FD247-3434-47BD-989C-C5C366F3839D}" sibTransId="{B0CA6B07-1D7C-4349-BE56-27DFDCCDA6F1}"/>
    <dgm:cxn modelId="{6A158742-8811-4490-8D02-0B997375A17E}" type="presOf" srcId="{A5FA2D32-7804-42B4-A832-0069BC450432}" destId="{0767043A-9E03-41CC-B404-054C43A20BDF}" srcOrd="1" destOrd="0" presId="urn:microsoft.com/office/officeart/2005/8/layout/list1"/>
    <dgm:cxn modelId="{B24BBABB-9220-4C59-9E44-900781E9042D}" type="presOf" srcId="{28574B4A-35BE-4CE5-BF7D-5BB3D58A580D}" destId="{58E86405-7462-4E06-94FE-22DF85A003A3}" srcOrd="1" destOrd="0" presId="urn:microsoft.com/office/officeart/2005/8/layout/list1"/>
    <dgm:cxn modelId="{F4527BDD-7989-400D-90AD-21EDF508B0A6}" type="presOf" srcId="{F35D4101-0097-42B0-A5E8-8FAD3B20EF1E}" destId="{B5523421-772B-4BDD-B77E-13A36A012D80}" srcOrd="0" destOrd="0" presId="urn:microsoft.com/office/officeart/2005/8/layout/list1"/>
    <dgm:cxn modelId="{4B3C1EC0-2319-4901-A007-993AA4080437}" type="presOf" srcId="{652FF3F8-CAEE-4644-9350-9E1815CCFA23}" destId="{8C597DFB-2E80-49BE-8B52-BE1F0DF06965}" srcOrd="0" destOrd="0" presId="urn:microsoft.com/office/officeart/2005/8/layout/list1"/>
    <dgm:cxn modelId="{09D43BB7-E3D6-4CC5-90F1-4FCF5DC4ABA5}" type="presOf" srcId="{652FF3F8-CAEE-4644-9350-9E1815CCFA23}" destId="{A1130B6D-2DEC-4CBA-8668-9D7449B6E587}" srcOrd="1" destOrd="0" presId="urn:microsoft.com/office/officeart/2005/8/layout/list1"/>
    <dgm:cxn modelId="{36A2A2DF-5C42-44BA-ABB9-93457D0C4533}" srcId="{F35D4101-0097-42B0-A5E8-8FAD3B20EF1E}" destId="{28574B4A-35BE-4CE5-BF7D-5BB3D58A580D}" srcOrd="6" destOrd="0" parTransId="{BE1B96E8-6292-4482-B0BB-44CD0EEBF136}" sibTransId="{00640851-00FE-4FA1-A2A0-D2D2632CC1DB}"/>
    <dgm:cxn modelId="{A416BD1F-530B-4A09-8258-581025180EB8}" type="presOf" srcId="{9FFA88F9-FE76-4989-AF1B-3B996DF4C2C1}" destId="{F32C1CD0-20DD-4619-9DE1-8EBAFB685C05}" srcOrd="0" destOrd="0" presId="urn:microsoft.com/office/officeart/2005/8/layout/list1"/>
    <dgm:cxn modelId="{CB831584-C32E-4B48-B94C-3E46D713A082}" type="presOf" srcId="{28574B4A-35BE-4CE5-BF7D-5BB3D58A580D}" destId="{A17A5A69-D0E5-497A-B2E2-78AA698FF3EC}" srcOrd="0" destOrd="0" presId="urn:microsoft.com/office/officeart/2005/8/layout/list1"/>
    <dgm:cxn modelId="{2A508D7B-BB1D-409C-B187-E44A4E324E26}" srcId="{F35D4101-0097-42B0-A5E8-8FAD3B20EF1E}" destId="{9FFA88F9-FE76-4989-AF1B-3B996DF4C2C1}" srcOrd="7" destOrd="0" parTransId="{9846BC2F-EFCB-452E-9852-4A5C57198433}" sibTransId="{B8DAE7FE-EC42-474E-82B6-BC7D5AF47579}"/>
    <dgm:cxn modelId="{6C9C5438-7BD6-4F40-BC94-7FF915072DF0}" type="presOf" srcId="{4B7E2C92-7A55-44A5-993B-B34F2C6774B2}" destId="{0C41F313-D601-4556-AB30-396990DB9881}" srcOrd="1" destOrd="0" presId="urn:microsoft.com/office/officeart/2005/8/layout/list1"/>
    <dgm:cxn modelId="{64022220-C071-44ED-88AB-9DA0F61DB0FB}" srcId="{F35D4101-0097-42B0-A5E8-8FAD3B20EF1E}" destId="{0AA2BA15-2051-413C-9608-E7FD12A985B1}" srcOrd="5" destOrd="0" parTransId="{C26D4DB9-2B15-4F07-98E5-60684C3EE011}" sibTransId="{03B54392-CBDB-4AD2-8F6B-4D25D7470D8D}"/>
    <dgm:cxn modelId="{C3141972-28FA-4012-895C-AF66633EAC57}" srcId="{F35D4101-0097-42B0-A5E8-8FAD3B20EF1E}" destId="{A5FA2D32-7804-42B4-A832-0069BC450432}" srcOrd="3" destOrd="0" parTransId="{EB707217-11AA-4BEB-BD72-F6E54ED7A620}" sibTransId="{56A37D2E-94A6-4F2B-9B69-A02606869227}"/>
    <dgm:cxn modelId="{B7DD0D71-0897-475B-BFE9-93B9EB76F1B4}" type="presOf" srcId="{2A0B5601-FD82-42A7-B2D0-39935360BF59}" destId="{0D7F5BDD-DE4F-495A-B5A5-367DCBA9DB01}" srcOrd="0" destOrd="0" presId="urn:microsoft.com/office/officeart/2005/8/layout/list1"/>
    <dgm:cxn modelId="{EBF6685A-ADC5-487C-8080-7D086F4DFD9D}" type="presOf" srcId="{4B7E2C92-7A55-44A5-993B-B34F2C6774B2}" destId="{1D257EB2-EC9C-4517-AA1B-E2B5E83C2E78}" srcOrd="0" destOrd="0" presId="urn:microsoft.com/office/officeart/2005/8/layout/list1"/>
    <dgm:cxn modelId="{365C3DD8-DB22-438C-8BF1-FC999EA8452B}" type="presOf" srcId="{2A0B5601-FD82-42A7-B2D0-39935360BF59}" destId="{8AB7EAE3-C702-4266-8776-1E5D5B42EC88}" srcOrd="1" destOrd="0" presId="urn:microsoft.com/office/officeart/2005/8/layout/list1"/>
    <dgm:cxn modelId="{355BA8CE-039C-43D8-999B-5D5ACC6F02F3}" srcId="{F35D4101-0097-42B0-A5E8-8FAD3B20EF1E}" destId="{D080A184-C855-4E9B-9DF9-D5F1866570B9}" srcOrd="1" destOrd="0" parTransId="{5CBA825A-6CA7-4CA9-BC61-C83BF62585A7}" sibTransId="{4AF9F277-4DAA-455E-BBBF-D700D77F5224}"/>
    <dgm:cxn modelId="{9BC22D17-4724-4B7C-997D-0F545B458D7A}" type="presOf" srcId="{9FFA88F9-FE76-4989-AF1B-3B996DF4C2C1}" destId="{55D9EFD2-D554-4550-BE0D-E1EA783F7174}" srcOrd="1" destOrd="0" presId="urn:microsoft.com/office/officeart/2005/8/layout/list1"/>
    <dgm:cxn modelId="{12A57B8E-7293-46CA-9A3A-0304309854FB}" type="presParOf" srcId="{B5523421-772B-4BDD-B77E-13A36A012D80}" destId="{8E3C9536-3B67-47EF-8DE0-511313B01E9E}" srcOrd="0" destOrd="0" presId="urn:microsoft.com/office/officeart/2005/8/layout/list1"/>
    <dgm:cxn modelId="{A99DE95A-CE07-4D83-8741-2C955CE8C5BA}" type="presParOf" srcId="{8E3C9536-3B67-47EF-8DE0-511313B01E9E}" destId="{1D257EB2-EC9C-4517-AA1B-E2B5E83C2E78}" srcOrd="0" destOrd="0" presId="urn:microsoft.com/office/officeart/2005/8/layout/list1"/>
    <dgm:cxn modelId="{800D804F-C0CA-4549-8E84-4B077F2F5E72}" type="presParOf" srcId="{8E3C9536-3B67-47EF-8DE0-511313B01E9E}" destId="{0C41F313-D601-4556-AB30-396990DB9881}" srcOrd="1" destOrd="0" presId="urn:microsoft.com/office/officeart/2005/8/layout/list1"/>
    <dgm:cxn modelId="{2DE13CF5-51EF-471D-976A-256ADAD04365}" type="presParOf" srcId="{B5523421-772B-4BDD-B77E-13A36A012D80}" destId="{995F081E-1140-4EAC-95C2-064C4B6041D3}" srcOrd="1" destOrd="0" presId="urn:microsoft.com/office/officeart/2005/8/layout/list1"/>
    <dgm:cxn modelId="{B91AA797-9C4D-413E-BB74-0914AE317229}" type="presParOf" srcId="{B5523421-772B-4BDD-B77E-13A36A012D80}" destId="{238A3422-DA84-4A41-BD14-CC65ACB43479}" srcOrd="2" destOrd="0" presId="urn:microsoft.com/office/officeart/2005/8/layout/list1"/>
    <dgm:cxn modelId="{152137DE-3C4C-48D3-8D81-26E3FD2303EA}" type="presParOf" srcId="{B5523421-772B-4BDD-B77E-13A36A012D80}" destId="{42BA2DBB-0835-4308-A561-0A4EF9C025F3}" srcOrd="3" destOrd="0" presId="urn:microsoft.com/office/officeart/2005/8/layout/list1"/>
    <dgm:cxn modelId="{FE962FCF-3BC7-475B-86EC-D7840D35AC7F}" type="presParOf" srcId="{B5523421-772B-4BDD-B77E-13A36A012D80}" destId="{6208F8DE-371C-4A12-BF1E-C0B9F9612B3C}" srcOrd="4" destOrd="0" presId="urn:microsoft.com/office/officeart/2005/8/layout/list1"/>
    <dgm:cxn modelId="{6648D915-270B-4B52-AABA-5A191A6F675A}" type="presParOf" srcId="{6208F8DE-371C-4A12-BF1E-C0B9F9612B3C}" destId="{879C949B-33B6-492B-AF90-DAA06FC4A033}" srcOrd="0" destOrd="0" presId="urn:microsoft.com/office/officeart/2005/8/layout/list1"/>
    <dgm:cxn modelId="{0C0F5DA8-9CFA-4F8D-BF58-A9DF501919E0}" type="presParOf" srcId="{6208F8DE-371C-4A12-BF1E-C0B9F9612B3C}" destId="{25782F09-5840-4DA1-9F20-A16D6CE1A0D1}" srcOrd="1" destOrd="0" presId="urn:microsoft.com/office/officeart/2005/8/layout/list1"/>
    <dgm:cxn modelId="{84F62123-BC3F-4FDE-8C8F-AA1CB714179F}" type="presParOf" srcId="{B5523421-772B-4BDD-B77E-13A36A012D80}" destId="{3490C76D-533C-4F60-9688-F8FB86331C30}" srcOrd="5" destOrd="0" presId="urn:microsoft.com/office/officeart/2005/8/layout/list1"/>
    <dgm:cxn modelId="{88113178-4078-411D-B096-E2C025DC4AE8}" type="presParOf" srcId="{B5523421-772B-4BDD-B77E-13A36A012D80}" destId="{594DC2BC-F6A3-4A23-81D1-EAD99302436A}" srcOrd="6" destOrd="0" presId="urn:microsoft.com/office/officeart/2005/8/layout/list1"/>
    <dgm:cxn modelId="{1FCE800A-C4A1-4965-8EB0-D4ACE0B29B28}" type="presParOf" srcId="{B5523421-772B-4BDD-B77E-13A36A012D80}" destId="{1451F0AC-309E-4E5D-8026-FA79107BC35B}" srcOrd="7" destOrd="0" presId="urn:microsoft.com/office/officeart/2005/8/layout/list1"/>
    <dgm:cxn modelId="{178BB0C8-9F49-432A-8FC7-674CF34C2610}" type="presParOf" srcId="{B5523421-772B-4BDD-B77E-13A36A012D80}" destId="{89C8AB95-FD42-4FB3-9F72-B524D726CD2A}" srcOrd="8" destOrd="0" presId="urn:microsoft.com/office/officeart/2005/8/layout/list1"/>
    <dgm:cxn modelId="{77694BA5-CE10-4710-B53B-10642E641F48}" type="presParOf" srcId="{89C8AB95-FD42-4FB3-9F72-B524D726CD2A}" destId="{0D7F5BDD-DE4F-495A-B5A5-367DCBA9DB01}" srcOrd="0" destOrd="0" presId="urn:microsoft.com/office/officeart/2005/8/layout/list1"/>
    <dgm:cxn modelId="{107F2D68-5BF2-40DE-ACB9-A544C26C92F0}" type="presParOf" srcId="{89C8AB95-FD42-4FB3-9F72-B524D726CD2A}" destId="{8AB7EAE3-C702-4266-8776-1E5D5B42EC88}" srcOrd="1" destOrd="0" presId="urn:microsoft.com/office/officeart/2005/8/layout/list1"/>
    <dgm:cxn modelId="{A78C0049-9384-4743-9099-D292360B8AFF}" type="presParOf" srcId="{B5523421-772B-4BDD-B77E-13A36A012D80}" destId="{74C62C15-61F2-4880-B168-C8C15E2C2BB1}" srcOrd="9" destOrd="0" presId="urn:microsoft.com/office/officeart/2005/8/layout/list1"/>
    <dgm:cxn modelId="{71B6FA7F-5BB6-48AB-805B-25741F8BB736}" type="presParOf" srcId="{B5523421-772B-4BDD-B77E-13A36A012D80}" destId="{38821EBF-8534-4E93-A691-425254AF32F1}" srcOrd="10" destOrd="0" presId="urn:microsoft.com/office/officeart/2005/8/layout/list1"/>
    <dgm:cxn modelId="{9C109E96-4250-4B44-BEA6-569201D7704F}" type="presParOf" srcId="{B5523421-772B-4BDD-B77E-13A36A012D80}" destId="{76073447-ADB3-4ABB-BC20-E67F8C21D864}" srcOrd="11" destOrd="0" presId="urn:microsoft.com/office/officeart/2005/8/layout/list1"/>
    <dgm:cxn modelId="{8161B5BD-416F-47C0-AD9F-10FCFD1F531C}" type="presParOf" srcId="{B5523421-772B-4BDD-B77E-13A36A012D80}" destId="{0D9E2104-D031-48CF-962F-8A1F62A34AF5}" srcOrd="12" destOrd="0" presId="urn:microsoft.com/office/officeart/2005/8/layout/list1"/>
    <dgm:cxn modelId="{9A368777-EA3F-47ED-8D7B-3EA6083F413E}" type="presParOf" srcId="{0D9E2104-D031-48CF-962F-8A1F62A34AF5}" destId="{BF16231F-EC4E-4BE7-A69B-28ED26D19A0B}" srcOrd="0" destOrd="0" presId="urn:microsoft.com/office/officeart/2005/8/layout/list1"/>
    <dgm:cxn modelId="{8882014E-4D2E-4E3F-9BCA-E4724697E30C}" type="presParOf" srcId="{0D9E2104-D031-48CF-962F-8A1F62A34AF5}" destId="{0767043A-9E03-41CC-B404-054C43A20BDF}" srcOrd="1" destOrd="0" presId="urn:microsoft.com/office/officeart/2005/8/layout/list1"/>
    <dgm:cxn modelId="{D4DC7A8F-CB8A-4AEF-9AB1-6B681163450D}" type="presParOf" srcId="{B5523421-772B-4BDD-B77E-13A36A012D80}" destId="{71151B35-0653-42DC-8EAA-CAF6DC5D4B33}" srcOrd="13" destOrd="0" presId="urn:microsoft.com/office/officeart/2005/8/layout/list1"/>
    <dgm:cxn modelId="{E33C590F-1576-4D67-9AEA-C5AAB314355F}" type="presParOf" srcId="{B5523421-772B-4BDD-B77E-13A36A012D80}" destId="{486225D5-358A-4E4A-8927-692AC4066BD3}" srcOrd="14" destOrd="0" presId="urn:microsoft.com/office/officeart/2005/8/layout/list1"/>
    <dgm:cxn modelId="{3EC866F0-01D9-426B-B1EA-38BC14613388}" type="presParOf" srcId="{B5523421-772B-4BDD-B77E-13A36A012D80}" destId="{94D79026-DC10-43A0-918A-4180F6242092}" srcOrd="15" destOrd="0" presId="urn:microsoft.com/office/officeart/2005/8/layout/list1"/>
    <dgm:cxn modelId="{27C9C2F9-F108-45C8-80D5-4E1A52E80301}" type="presParOf" srcId="{B5523421-772B-4BDD-B77E-13A36A012D80}" destId="{88F1DDA8-BB7A-49BE-A255-7ABAA9A9104D}" srcOrd="16" destOrd="0" presId="urn:microsoft.com/office/officeart/2005/8/layout/list1"/>
    <dgm:cxn modelId="{DFA7158D-E65B-4AF4-B646-EC29BFA60CD0}" type="presParOf" srcId="{88F1DDA8-BB7A-49BE-A255-7ABAA9A9104D}" destId="{8C597DFB-2E80-49BE-8B52-BE1F0DF06965}" srcOrd="0" destOrd="0" presId="urn:microsoft.com/office/officeart/2005/8/layout/list1"/>
    <dgm:cxn modelId="{B8A56B82-E702-4866-92C3-DC416E58CBB2}" type="presParOf" srcId="{88F1DDA8-BB7A-49BE-A255-7ABAA9A9104D}" destId="{A1130B6D-2DEC-4CBA-8668-9D7449B6E587}" srcOrd="1" destOrd="0" presId="urn:microsoft.com/office/officeart/2005/8/layout/list1"/>
    <dgm:cxn modelId="{789677D0-ADDD-49F9-A0B8-FEEFC81782CA}" type="presParOf" srcId="{B5523421-772B-4BDD-B77E-13A36A012D80}" destId="{583136C3-A400-4FDA-9E20-10D3BFAF85CF}" srcOrd="17" destOrd="0" presId="urn:microsoft.com/office/officeart/2005/8/layout/list1"/>
    <dgm:cxn modelId="{7A299355-1D87-4BBD-8B78-DF16389F949F}" type="presParOf" srcId="{B5523421-772B-4BDD-B77E-13A36A012D80}" destId="{C46C0A71-4D0E-4826-AC1E-4ED49E5CB0DA}" srcOrd="18" destOrd="0" presId="urn:microsoft.com/office/officeart/2005/8/layout/list1"/>
    <dgm:cxn modelId="{FF523996-A360-4B9D-B310-64ED35FA3C6F}" type="presParOf" srcId="{B5523421-772B-4BDD-B77E-13A36A012D80}" destId="{D9AEC51D-66F2-456D-9E9D-118462FE024B}" srcOrd="19" destOrd="0" presId="urn:microsoft.com/office/officeart/2005/8/layout/list1"/>
    <dgm:cxn modelId="{C3A5C7E9-820E-4D6E-A522-BF0E2604517B}" type="presParOf" srcId="{B5523421-772B-4BDD-B77E-13A36A012D80}" destId="{27B84807-382E-4364-BFCB-E526979B8271}" srcOrd="20" destOrd="0" presId="urn:microsoft.com/office/officeart/2005/8/layout/list1"/>
    <dgm:cxn modelId="{10EB52D0-93CD-4C9A-9E4C-214DE29BE980}" type="presParOf" srcId="{27B84807-382E-4364-BFCB-E526979B8271}" destId="{178AF191-B631-4F8F-A196-7BAA5B3962DC}" srcOrd="0" destOrd="0" presId="urn:microsoft.com/office/officeart/2005/8/layout/list1"/>
    <dgm:cxn modelId="{20DFDBE3-BF11-4D83-A66C-7D5750D626B3}" type="presParOf" srcId="{27B84807-382E-4364-BFCB-E526979B8271}" destId="{217C5D6C-3B58-48FC-9C70-A68AB9F426E5}" srcOrd="1" destOrd="0" presId="urn:microsoft.com/office/officeart/2005/8/layout/list1"/>
    <dgm:cxn modelId="{1E4CFA49-4EEF-4FBF-A2F6-FAB00D017165}" type="presParOf" srcId="{B5523421-772B-4BDD-B77E-13A36A012D80}" destId="{866C5818-69D2-44F5-9382-CF357FB352B2}" srcOrd="21" destOrd="0" presId="urn:microsoft.com/office/officeart/2005/8/layout/list1"/>
    <dgm:cxn modelId="{11E54904-45B2-455F-87A2-293E5BA16728}" type="presParOf" srcId="{B5523421-772B-4BDD-B77E-13A36A012D80}" destId="{693983EE-C8C8-4C52-A390-FC0E4AA28031}" srcOrd="22" destOrd="0" presId="urn:microsoft.com/office/officeart/2005/8/layout/list1"/>
    <dgm:cxn modelId="{81E155DC-1858-4DB7-8A50-4FCA07EF8DEC}" type="presParOf" srcId="{B5523421-772B-4BDD-B77E-13A36A012D80}" destId="{91E10938-070E-4EA1-8E1E-2275F4893BC9}" srcOrd="23" destOrd="0" presId="urn:microsoft.com/office/officeart/2005/8/layout/list1"/>
    <dgm:cxn modelId="{17356078-F2B1-4085-9EE8-F45B47F17179}" type="presParOf" srcId="{B5523421-772B-4BDD-B77E-13A36A012D80}" destId="{8E1C7D1F-3554-414D-8834-131BDCB69994}" srcOrd="24" destOrd="0" presId="urn:microsoft.com/office/officeart/2005/8/layout/list1"/>
    <dgm:cxn modelId="{CA026059-B641-4263-87E3-3B5537FB3DB6}" type="presParOf" srcId="{8E1C7D1F-3554-414D-8834-131BDCB69994}" destId="{A17A5A69-D0E5-497A-B2E2-78AA698FF3EC}" srcOrd="0" destOrd="0" presId="urn:microsoft.com/office/officeart/2005/8/layout/list1"/>
    <dgm:cxn modelId="{E6DE41E6-BBFA-4853-AA41-2EFE87AABA65}" type="presParOf" srcId="{8E1C7D1F-3554-414D-8834-131BDCB69994}" destId="{58E86405-7462-4E06-94FE-22DF85A003A3}" srcOrd="1" destOrd="0" presId="urn:microsoft.com/office/officeart/2005/8/layout/list1"/>
    <dgm:cxn modelId="{AAABD74F-1D02-4333-B8FF-8A20CC97D16D}" type="presParOf" srcId="{B5523421-772B-4BDD-B77E-13A36A012D80}" destId="{E05E9778-576F-415E-9727-7EAC6FA966DC}" srcOrd="25" destOrd="0" presId="urn:microsoft.com/office/officeart/2005/8/layout/list1"/>
    <dgm:cxn modelId="{29028526-EC88-45E4-A9A7-B857A3257BC2}" type="presParOf" srcId="{B5523421-772B-4BDD-B77E-13A36A012D80}" destId="{3E31C654-C0B9-45BC-9A7A-022093E2025E}" srcOrd="26" destOrd="0" presId="urn:microsoft.com/office/officeart/2005/8/layout/list1"/>
    <dgm:cxn modelId="{6A111EE7-41B1-498F-863A-24F5EA737CFD}" type="presParOf" srcId="{B5523421-772B-4BDD-B77E-13A36A012D80}" destId="{D07A4E53-0EE0-4D3F-BB2D-5D957A1183BB}" srcOrd="27" destOrd="0" presId="urn:microsoft.com/office/officeart/2005/8/layout/list1"/>
    <dgm:cxn modelId="{ED712162-C4E4-40E4-8C1C-83046FF65AC6}" type="presParOf" srcId="{B5523421-772B-4BDD-B77E-13A36A012D80}" destId="{9B1ED799-113F-46C1-A617-1F9312501D51}" srcOrd="28" destOrd="0" presId="urn:microsoft.com/office/officeart/2005/8/layout/list1"/>
    <dgm:cxn modelId="{B30E46FD-BFC9-4D6F-9F20-CA8C9C1AFF82}" type="presParOf" srcId="{9B1ED799-113F-46C1-A617-1F9312501D51}" destId="{F32C1CD0-20DD-4619-9DE1-8EBAFB685C05}" srcOrd="0" destOrd="0" presId="urn:microsoft.com/office/officeart/2005/8/layout/list1"/>
    <dgm:cxn modelId="{4E956BE4-31FE-4A53-B4E7-79DFE00B644B}" type="presParOf" srcId="{9B1ED799-113F-46C1-A617-1F9312501D51}" destId="{55D9EFD2-D554-4550-BE0D-E1EA783F7174}" srcOrd="1" destOrd="0" presId="urn:microsoft.com/office/officeart/2005/8/layout/list1"/>
    <dgm:cxn modelId="{22783310-5898-4098-A9CB-CE2A66B42C8C}" type="presParOf" srcId="{B5523421-772B-4BDD-B77E-13A36A012D80}" destId="{A895A025-B735-4719-9692-4D392CABDB56}" srcOrd="29" destOrd="0" presId="urn:microsoft.com/office/officeart/2005/8/layout/list1"/>
    <dgm:cxn modelId="{59801BFA-5749-4752-B411-2E7F36601C28}" type="presParOf" srcId="{B5523421-772B-4BDD-B77E-13A36A012D80}" destId="{19E0EF27-0AD1-4DCF-BBF6-37D7B28DF834}"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0.4663</cdr:x>
      <cdr:y>0.01383</cdr:y>
    </cdr:from>
    <cdr:to>
      <cdr:x>0.87887</cdr:x>
      <cdr:y>0.08579</cdr:y>
    </cdr:to>
    <cdr:sp macro="" textlink="">
      <cdr:nvSpPr>
        <cdr:cNvPr id="2" name="TextBox 1"/>
        <cdr:cNvSpPr txBox="1"/>
      </cdr:nvSpPr>
      <cdr:spPr>
        <a:xfrm xmlns:a="http://schemas.openxmlformats.org/drawingml/2006/main">
          <a:off x="4260894" y="36540"/>
          <a:ext cx="3769938" cy="190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200" b="1" dirty="0">
              <a:solidFill>
                <a:srgbClr val="0070C0"/>
              </a:solidFill>
              <a:latin typeface="Arial" pitchFamily="34" charset="0"/>
              <a:cs typeface="Arial" pitchFamily="34" charset="0"/>
            </a:rPr>
            <a:t>TR/GPR/APREA Composite REIT Index Malaysia</a:t>
          </a:r>
          <a:endParaRPr lang="en-US" sz="1200" b="1" baseline="0" dirty="0">
            <a:solidFill>
              <a:srgbClr val="0070C0"/>
            </a:solidFill>
            <a:latin typeface="Arial" pitchFamily="34" charset="0"/>
            <a:cs typeface="Arial" pitchFamily="34" charset="0"/>
          </a:endParaRPr>
        </a:p>
        <a:p xmlns:a="http://schemas.openxmlformats.org/drawingml/2006/main">
          <a:pPr algn="r"/>
          <a:r>
            <a:rPr lang="en-US" sz="1200" b="1" baseline="0" dirty="0" smtClean="0">
              <a:solidFill>
                <a:srgbClr val="0070C0"/>
              </a:solidFill>
              <a:latin typeface="Arial" pitchFamily="34" charset="0"/>
              <a:cs typeface="Arial" pitchFamily="34" charset="0"/>
            </a:rPr>
            <a:t>126.0% </a:t>
          </a:r>
          <a:endParaRPr lang="en-US" sz="1200" b="1" baseline="0" dirty="0">
            <a:solidFill>
              <a:srgbClr val="0070C0"/>
            </a:solidFill>
            <a:latin typeface="Arial" pitchFamily="34" charset="0"/>
            <a:cs typeface="Arial" pitchFamily="34" charset="0"/>
          </a:endParaRPr>
        </a:p>
        <a:p xmlns:a="http://schemas.openxmlformats.org/drawingml/2006/main">
          <a:pPr algn="r"/>
          <a:endParaRPr lang="en-US" sz="1100" b="1" dirty="0">
            <a:solidFill>
              <a:srgbClr val="0070C0"/>
            </a:solidFill>
          </a:endParaRPr>
        </a:p>
      </cdr:txBody>
    </cdr:sp>
  </cdr:relSizeAnchor>
  <cdr:relSizeAnchor xmlns:cdr="http://schemas.openxmlformats.org/drawingml/2006/chartDrawing">
    <cdr:from>
      <cdr:x>0.88405</cdr:x>
      <cdr:y>0.26549</cdr:y>
    </cdr:from>
    <cdr:to>
      <cdr:x>0.98073</cdr:x>
      <cdr:y>0.36995</cdr:y>
    </cdr:to>
    <cdr:sp macro="" textlink="">
      <cdr:nvSpPr>
        <cdr:cNvPr id="3" name="TextBox 1"/>
        <cdr:cNvSpPr txBox="1"/>
      </cdr:nvSpPr>
      <cdr:spPr>
        <a:xfrm xmlns:a="http://schemas.openxmlformats.org/drawingml/2006/main">
          <a:off x="8078204" y="701227"/>
          <a:ext cx="883432" cy="2759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200" b="1" dirty="0">
              <a:solidFill>
                <a:srgbClr val="FF0000"/>
              </a:solidFill>
              <a:latin typeface="Arial" pitchFamily="34" charset="0"/>
              <a:cs typeface="Arial" pitchFamily="34" charset="0"/>
            </a:rPr>
            <a:t>Sunway</a:t>
          </a:r>
          <a:r>
            <a:rPr lang="en-US" sz="1200" b="1" baseline="0" dirty="0">
              <a:solidFill>
                <a:srgbClr val="FF0000"/>
              </a:solidFill>
              <a:latin typeface="Arial" pitchFamily="34" charset="0"/>
              <a:cs typeface="Arial" pitchFamily="34" charset="0"/>
            </a:rPr>
            <a:t> REIT</a:t>
          </a:r>
        </a:p>
        <a:p xmlns:a="http://schemas.openxmlformats.org/drawingml/2006/main">
          <a:pPr algn="r"/>
          <a:r>
            <a:rPr lang="en-US" sz="1200" b="1" dirty="0" smtClean="0">
              <a:solidFill>
                <a:srgbClr val="FF0000"/>
              </a:solidFill>
              <a:latin typeface="Arial" pitchFamily="34" charset="0"/>
              <a:cs typeface="Arial" pitchFamily="34" charset="0"/>
            </a:rPr>
            <a:t>92.2</a:t>
          </a:r>
          <a:r>
            <a:rPr lang="en-US" sz="1200" b="1" baseline="0" dirty="0" smtClean="0">
              <a:solidFill>
                <a:srgbClr val="FF0000"/>
              </a:solidFill>
              <a:latin typeface="Arial" pitchFamily="34" charset="0"/>
              <a:cs typeface="Arial" pitchFamily="34" charset="0"/>
            </a:rPr>
            <a:t>% </a:t>
          </a:r>
          <a:endParaRPr lang="en-US" sz="1200" b="1" baseline="0" dirty="0">
            <a:solidFill>
              <a:srgbClr val="FF0000"/>
            </a:solidFill>
            <a:latin typeface="Arial" pitchFamily="34" charset="0"/>
            <a:cs typeface="Arial" pitchFamily="34" charset="0"/>
          </a:endParaRPr>
        </a:p>
        <a:p xmlns:a="http://schemas.openxmlformats.org/drawingml/2006/main">
          <a:pPr algn="r"/>
          <a:endParaRPr lang="en-US" sz="1100" b="1" dirty="0">
            <a:solidFill>
              <a:srgbClr val="FF0000"/>
            </a:solidFill>
          </a:endParaRPr>
        </a:p>
      </cdr:txBody>
    </cdr:sp>
  </cdr:relSizeAnchor>
  <cdr:relSizeAnchor xmlns:cdr="http://schemas.openxmlformats.org/drawingml/2006/chartDrawing">
    <cdr:from>
      <cdr:x>0.74149</cdr:x>
      <cdr:y>0.54318</cdr:y>
    </cdr:from>
    <cdr:to>
      <cdr:x>0.93329</cdr:x>
      <cdr:y>0.69201</cdr:y>
    </cdr:to>
    <cdr:sp macro="" textlink="">
      <cdr:nvSpPr>
        <cdr:cNvPr id="4" name="TextBox 1"/>
        <cdr:cNvSpPr txBox="1"/>
      </cdr:nvSpPr>
      <cdr:spPr>
        <a:xfrm xmlns:a="http://schemas.openxmlformats.org/drawingml/2006/main">
          <a:off x="6775495" y="1434671"/>
          <a:ext cx="1752600" cy="3931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200" b="1" dirty="0">
              <a:solidFill>
                <a:srgbClr val="00B050"/>
              </a:solidFill>
              <a:latin typeface="Arial" pitchFamily="34" charset="0"/>
              <a:cs typeface="Arial" pitchFamily="34" charset="0"/>
            </a:rPr>
            <a:t>FBM KLCI</a:t>
          </a:r>
          <a:endParaRPr lang="en-US" sz="1200" b="1" baseline="0" dirty="0">
            <a:solidFill>
              <a:srgbClr val="00B050"/>
            </a:solidFill>
            <a:latin typeface="Arial" pitchFamily="34" charset="0"/>
            <a:cs typeface="Arial" pitchFamily="34" charset="0"/>
          </a:endParaRPr>
        </a:p>
        <a:p xmlns:a="http://schemas.openxmlformats.org/drawingml/2006/main">
          <a:pPr algn="r"/>
          <a:r>
            <a:rPr lang="en-US" sz="1200" b="1" baseline="0" dirty="0" smtClean="0">
              <a:solidFill>
                <a:srgbClr val="00B050"/>
              </a:solidFill>
              <a:latin typeface="Arial" pitchFamily="34" charset="0"/>
              <a:cs typeface="Arial" pitchFamily="34" charset="0"/>
            </a:rPr>
            <a:t>25</a:t>
          </a:r>
          <a:r>
            <a:rPr lang="en-US" sz="1200" b="1" dirty="0" smtClean="0">
              <a:solidFill>
                <a:srgbClr val="00B050"/>
              </a:solidFill>
              <a:latin typeface="Arial" pitchFamily="34" charset="0"/>
              <a:cs typeface="Arial" pitchFamily="34" charset="0"/>
            </a:rPr>
            <a:t>.6</a:t>
          </a:r>
          <a:r>
            <a:rPr lang="en-US" sz="1200" b="1" baseline="0" dirty="0" smtClean="0">
              <a:solidFill>
                <a:srgbClr val="00B050"/>
              </a:solidFill>
              <a:latin typeface="Arial" pitchFamily="34" charset="0"/>
              <a:cs typeface="Arial" pitchFamily="34" charset="0"/>
            </a:rPr>
            <a:t>% </a:t>
          </a:r>
          <a:endParaRPr lang="en-US" sz="1200" b="1" baseline="0" dirty="0">
            <a:solidFill>
              <a:srgbClr val="00B050"/>
            </a:solidFill>
            <a:latin typeface="Arial" pitchFamily="34" charset="0"/>
            <a:cs typeface="Arial" pitchFamily="34" charset="0"/>
          </a:endParaRPr>
        </a:p>
        <a:p xmlns:a="http://schemas.openxmlformats.org/drawingml/2006/main">
          <a:pPr algn="r"/>
          <a:endParaRPr lang="en-US" sz="1100" b="1" dirty="0">
            <a:solidFill>
              <a:srgbClr val="00B05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0.73987</cdr:x>
      <cdr:y>0.13713</cdr:y>
    </cdr:from>
    <cdr:to>
      <cdr:x>0.98075</cdr:x>
      <cdr:y>0.22291</cdr:y>
    </cdr:to>
    <cdr:sp macro="" textlink="">
      <cdr:nvSpPr>
        <cdr:cNvPr id="2" name="TextBox 1"/>
        <cdr:cNvSpPr txBox="1"/>
      </cdr:nvSpPr>
      <cdr:spPr>
        <a:xfrm xmlns:a="http://schemas.openxmlformats.org/drawingml/2006/main">
          <a:off x="6765335" y="364001"/>
          <a:ext cx="2202607" cy="2276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srgbClr val="0070C0"/>
              </a:solidFill>
              <a:latin typeface="Arial" pitchFamily="34" charset="0"/>
              <a:cs typeface="Arial" pitchFamily="34" charset="0"/>
            </a:rPr>
            <a:t>TR/GPR/APREA Composite REIT Index Malaysia</a:t>
          </a:r>
          <a:endParaRPr lang="en-US" sz="1200" b="1" baseline="0" dirty="0">
            <a:solidFill>
              <a:srgbClr val="0070C0"/>
            </a:solidFill>
            <a:latin typeface="Arial" pitchFamily="34" charset="0"/>
            <a:cs typeface="Arial" pitchFamily="34" charset="0"/>
          </a:endParaRPr>
        </a:p>
        <a:p xmlns:a="http://schemas.openxmlformats.org/drawingml/2006/main">
          <a:pPr algn="r"/>
          <a:r>
            <a:rPr lang="en-US" sz="1200" b="1" dirty="0" smtClean="0">
              <a:solidFill>
                <a:srgbClr val="0070C0"/>
              </a:solidFill>
              <a:latin typeface="Arial" pitchFamily="34" charset="0"/>
              <a:cs typeface="Arial" pitchFamily="34" charset="0"/>
            </a:rPr>
            <a:t>4.6</a:t>
          </a:r>
          <a:r>
            <a:rPr lang="en-US" sz="1200" b="1" baseline="0" dirty="0" smtClean="0">
              <a:solidFill>
                <a:srgbClr val="0070C0"/>
              </a:solidFill>
              <a:latin typeface="Arial" pitchFamily="34" charset="0"/>
              <a:cs typeface="Arial" pitchFamily="34" charset="0"/>
            </a:rPr>
            <a:t>% </a:t>
          </a:r>
          <a:endParaRPr lang="en-US" sz="1200" b="1" baseline="0" dirty="0">
            <a:solidFill>
              <a:srgbClr val="0070C0"/>
            </a:solidFill>
            <a:latin typeface="Arial" pitchFamily="34" charset="0"/>
            <a:cs typeface="Arial" pitchFamily="34" charset="0"/>
          </a:endParaRPr>
        </a:p>
        <a:p xmlns:a="http://schemas.openxmlformats.org/drawingml/2006/main">
          <a:pPr algn="ctr"/>
          <a:endParaRPr lang="en-US" sz="1100" b="1" dirty="0">
            <a:solidFill>
              <a:srgbClr val="0070C0"/>
            </a:solidFill>
          </a:endParaRPr>
        </a:p>
      </cdr:txBody>
    </cdr:sp>
  </cdr:relSizeAnchor>
  <cdr:relSizeAnchor xmlns:cdr="http://schemas.openxmlformats.org/drawingml/2006/chartDrawing">
    <cdr:from>
      <cdr:x>0.87179</cdr:x>
      <cdr:y>0.47259</cdr:y>
    </cdr:from>
    <cdr:to>
      <cdr:x>0.9988</cdr:x>
      <cdr:y>0.55</cdr:y>
    </cdr:to>
    <cdr:sp macro="" textlink="">
      <cdr:nvSpPr>
        <cdr:cNvPr id="3" name="TextBox 1"/>
        <cdr:cNvSpPr txBox="1"/>
      </cdr:nvSpPr>
      <cdr:spPr>
        <a:xfrm xmlns:a="http://schemas.openxmlformats.org/drawingml/2006/main">
          <a:off x="7971664" y="1254427"/>
          <a:ext cx="1161379" cy="205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srgbClr val="FF0000"/>
              </a:solidFill>
              <a:latin typeface="Arial" pitchFamily="34" charset="0"/>
              <a:cs typeface="Arial" pitchFamily="34" charset="0"/>
            </a:rPr>
            <a:t>Sunway</a:t>
          </a:r>
          <a:r>
            <a:rPr lang="en-US" sz="1200" b="1" baseline="0" dirty="0">
              <a:solidFill>
                <a:srgbClr val="FF0000"/>
              </a:solidFill>
              <a:latin typeface="Arial" pitchFamily="34" charset="0"/>
              <a:cs typeface="Arial" pitchFamily="34" charset="0"/>
            </a:rPr>
            <a:t> REIT</a:t>
          </a:r>
        </a:p>
        <a:p xmlns:a="http://schemas.openxmlformats.org/drawingml/2006/main">
          <a:pPr algn="r"/>
          <a:r>
            <a:rPr lang="en-US" sz="1200" b="1" dirty="0" smtClean="0">
              <a:solidFill>
                <a:srgbClr val="FF0000"/>
              </a:solidFill>
              <a:latin typeface="Arial" pitchFamily="34" charset="0"/>
              <a:cs typeface="Arial" pitchFamily="34" charset="0"/>
            </a:rPr>
            <a:t>4.2</a:t>
          </a:r>
          <a:r>
            <a:rPr lang="en-US" sz="1200" b="1" baseline="0" dirty="0" smtClean="0">
              <a:solidFill>
                <a:srgbClr val="FF0000"/>
              </a:solidFill>
              <a:latin typeface="Arial" pitchFamily="34" charset="0"/>
              <a:cs typeface="Arial" pitchFamily="34" charset="0"/>
            </a:rPr>
            <a:t>% </a:t>
          </a:r>
          <a:endParaRPr lang="en-US" sz="1200" b="1" baseline="0" dirty="0">
            <a:solidFill>
              <a:srgbClr val="FF0000"/>
            </a:solidFill>
            <a:latin typeface="Arial" pitchFamily="34" charset="0"/>
            <a:cs typeface="Arial" pitchFamily="34" charset="0"/>
          </a:endParaRPr>
        </a:p>
        <a:p xmlns:a="http://schemas.openxmlformats.org/drawingml/2006/main">
          <a:pPr algn="ctr"/>
          <a:endParaRPr lang="en-US" sz="1100" b="1" dirty="0">
            <a:solidFill>
              <a:srgbClr val="FF0000"/>
            </a:solidFill>
          </a:endParaRPr>
        </a:p>
      </cdr:txBody>
    </cdr:sp>
  </cdr:relSizeAnchor>
  <cdr:relSizeAnchor xmlns:cdr="http://schemas.openxmlformats.org/drawingml/2006/chartDrawing">
    <cdr:from>
      <cdr:x>0.81667</cdr:x>
      <cdr:y>0.6764</cdr:y>
    </cdr:from>
    <cdr:to>
      <cdr:x>0.925</cdr:x>
      <cdr:y>0.76294</cdr:y>
    </cdr:to>
    <cdr:sp macro="" textlink="">
      <cdr:nvSpPr>
        <cdr:cNvPr id="4" name="TextBox 1"/>
        <cdr:cNvSpPr txBox="1"/>
      </cdr:nvSpPr>
      <cdr:spPr>
        <a:xfrm xmlns:a="http://schemas.openxmlformats.org/drawingml/2006/main">
          <a:off x="7467600" y="1795416"/>
          <a:ext cx="990569" cy="229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srgbClr val="00B050"/>
              </a:solidFill>
              <a:latin typeface="Arial" pitchFamily="34" charset="0"/>
              <a:cs typeface="Arial" pitchFamily="34" charset="0"/>
            </a:rPr>
            <a:t>FBM KLCI</a:t>
          </a:r>
          <a:endParaRPr lang="en-US" sz="1200" b="1" baseline="0" dirty="0">
            <a:solidFill>
              <a:srgbClr val="00B050"/>
            </a:solidFill>
            <a:latin typeface="Arial" pitchFamily="34" charset="0"/>
            <a:cs typeface="Arial" pitchFamily="34" charset="0"/>
          </a:endParaRPr>
        </a:p>
        <a:p xmlns:a="http://schemas.openxmlformats.org/drawingml/2006/main">
          <a:pPr algn="r"/>
          <a:r>
            <a:rPr lang="en-US" sz="1200" b="1" baseline="0" dirty="0" smtClean="0">
              <a:solidFill>
                <a:srgbClr val="00B050"/>
              </a:solidFill>
              <a:latin typeface="Arial" pitchFamily="34" charset="0"/>
              <a:cs typeface="Arial" pitchFamily="34" charset="0"/>
            </a:rPr>
            <a:t>-</a:t>
          </a:r>
          <a:r>
            <a:rPr lang="en-US" sz="1200" b="1" dirty="0" smtClean="0">
              <a:solidFill>
                <a:srgbClr val="00B050"/>
              </a:solidFill>
              <a:latin typeface="Arial" pitchFamily="34" charset="0"/>
              <a:cs typeface="Arial" pitchFamily="34" charset="0"/>
            </a:rPr>
            <a:t>0.1</a:t>
          </a:r>
          <a:r>
            <a:rPr lang="en-US" sz="1200" b="1" baseline="0" dirty="0" smtClean="0">
              <a:solidFill>
                <a:srgbClr val="00B050"/>
              </a:solidFill>
              <a:latin typeface="Arial" pitchFamily="34" charset="0"/>
              <a:cs typeface="Arial" pitchFamily="34" charset="0"/>
            </a:rPr>
            <a:t>% </a:t>
          </a:r>
          <a:endParaRPr lang="en-US" sz="1200" b="1" baseline="0" dirty="0">
            <a:solidFill>
              <a:srgbClr val="00B050"/>
            </a:solidFill>
            <a:latin typeface="Arial" pitchFamily="34" charset="0"/>
            <a:cs typeface="Arial" pitchFamily="34" charset="0"/>
          </a:endParaRPr>
        </a:p>
        <a:p xmlns:a="http://schemas.openxmlformats.org/drawingml/2006/main">
          <a:pPr algn="ctr"/>
          <a:endParaRPr lang="en-US" sz="1100" b="1" dirty="0">
            <a:solidFill>
              <a:srgbClr val="00B05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1982575" cy="340360"/>
          </a:xfrm>
          <a:prstGeom prst="rect">
            <a:avLst/>
          </a:prstGeom>
        </p:spPr>
        <p:txBody>
          <a:bodyPr vert="horz" lIns="64229" tIns="32114" rIns="64229" bIns="32114" rtlCol="0"/>
          <a:lstStyle>
            <a:lvl1pPr algn="l" fontAlgn="auto">
              <a:spcBef>
                <a:spcPts val="0"/>
              </a:spcBef>
              <a:spcAft>
                <a:spcPts val="0"/>
              </a:spcAft>
              <a:defRPr sz="9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2591546" y="4"/>
            <a:ext cx="1982575" cy="340360"/>
          </a:xfrm>
          <a:prstGeom prst="rect">
            <a:avLst/>
          </a:prstGeom>
        </p:spPr>
        <p:txBody>
          <a:bodyPr vert="horz" lIns="64229" tIns="32114" rIns="64229" bIns="32114" rtlCol="0"/>
          <a:lstStyle>
            <a:lvl1pPr algn="r" fontAlgn="auto">
              <a:spcBef>
                <a:spcPts val="0"/>
              </a:spcBef>
              <a:spcAft>
                <a:spcPts val="0"/>
              </a:spcAft>
              <a:defRPr sz="900">
                <a:latin typeface="+mn-lt"/>
                <a:ea typeface="+mn-ea"/>
                <a:cs typeface="+mn-cs"/>
              </a:defRPr>
            </a:lvl1pPr>
          </a:lstStyle>
          <a:p>
            <a:pPr>
              <a:defRPr/>
            </a:pPr>
            <a:fld id="{B378E3CE-C97C-441C-A1FA-A06B02152A5A}" type="datetime1">
              <a:rPr lang="en-US"/>
              <a:pPr>
                <a:defRPr/>
              </a:pPr>
              <a:t>18-Nov-16</a:t>
            </a:fld>
            <a:endParaRPr lang="en-US"/>
          </a:p>
        </p:txBody>
      </p:sp>
      <p:sp>
        <p:nvSpPr>
          <p:cNvPr id="4" name="Footer Placeholder 3"/>
          <p:cNvSpPr>
            <a:spLocks noGrp="1"/>
          </p:cNvSpPr>
          <p:nvPr>
            <p:ph type="ftr" sz="quarter" idx="2"/>
          </p:nvPr>
        </p:nvSpPr>
        <p:spPr>
          <a:xfrm>
            <a:off x="6" y="6465661"/>
            <a:ext cx="1982575" cy="340360"/>
          </a:xfrm>
          <a:prstGeom prst="rect">
            <a:avLst/>
          </a:prstGeom>
        </p:spPr>
        <p:txBody>
          <a:bodyPr vert="horz" lIns="64229" tIns="32114" rIns="64229" bIns="32114" rtlCol="0" anchor="b"/>
          <a:lstStyle>
            <a:lvl1pPr algn="l" fontAlgn="auto">
              <a:spcBef>
                <a:spcPts val="0"/>
              </a:spcBef>
              <a:spcAft>
                <a:spcPts val="0"/>
              </a:spcAft>
              <a:defRPr sz="9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2591546" y="6465661"/>
            <a:ext cx="1982575" cy="340360"/>
          </a:xfrm>
          <a:prstGeom prst="rect">
            <a:avLst/>
          </a:prstGeom>
        </p:spPr>
        <p:txBody>
          <a:bodyPr vert="horz" lIns="64229" tIns="32114" rIns="64229" bIns="32114" rtlCol="0" anchor="b"/>
          <a:lstStyle>
            <a:lvl1pPr algn="r" fontAlgn="auto">
              <a:spcBef>
                <a:spcPts val="0"/>
              </a:spcBef>
              <a:spcAft>
                <a:spcPts val="0"/>
              </a:spcAft>
              <a:defRPr sz="900">
                <a:latin typeface="+mn-lt"/>
                <a:ea typeface="+mn-ea"/>
                <a:cs typeface="+mn-cs"/>
              </a:defRPr>
            </a:lvl1pPr>
          </a:lstStyle>
          <a:p>
            <a:pPr>
              <a:defRPr/>
            </a:pPr>
            <a:fld id="{E54F9C2C-2FA1-44CD-9414-3C9ACDE2BC16}" type="slidenum">
              <a:rPr lang="en-US"/>
              <a:pPr>
                <a:defRPr/>
              </a:pPr>
              <a:t>‹#›</a:t>
            </a:fld>
            <a:endParaRPr lang="en-US"/>
          </a:p>
        </p:txBody>
      </p:sp>
    </p:spTree>
    <p:extLst>
      <p:ext uri="{BB962C8B-B14F-4D97-AF65-F5344CB8AC3E}">
        <p14:creationId xmlns:p14="http://schemas.microsoft.com/office/powerpoint/2010/main" val="11082512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1982575" cy="340360"/>
          </a:xfrm>
          <a:prstGeom prst="rect">
            <a:avLst/>
          </a:prstGeom>
        </p:spPr>
        <p:txBody>
          <a:bodyPr vert="horz" lIns="64229" tIns="32114" rIns="64229" bIns="32114" rtlCol="0"/>
          <a:lstStyle>
            <a:lvl1pPr algn="l" fontAlgn="auto">
              <a:spcBef>
                <a:spcPts val="0"/>
              </a:spcBef>
              <a:spcAft>
                <a:spcPts val="0"/>
              </a:spcAft>
              <a:defRPr sz="900">
                <a:latin typeface="+mn-lt"/>
                <a:ea typeface="+mn-ea"/>
                <a:cs typeface="+mn-cs"/>
              </a:defRPr>
            </a:lvl1pPr>
          </a:lstStyle>
          <a:p>
            <a:pPr>
              <a:defRPr/>
            </a:pPr>
            <a:endParaRPr lang="en-US"/>
          </a:p>
        </p:txBody>
      </p:sp>
      <p:sp>
        <p:nvSpPr>
          <p:cNvPr id="3" name="Date Placeholder 2"/>
          <p:cNvSpPr>
            <a:spLocks noGrp="1"/>
          </p:cNvSpPr>
          <p:nvPr>
            <p:ph type="dt" idx="1"/>
          </p:nvPr>
        </p:nvSpPr>
        <p:spPr>
          <a:xfrm>
            <a:off x="2591546" y="4"/>
            <a:ext cx="1982575" cy="340360"/>
          </a:xfrm>
          <a:prstGeom prst="rect">
            <a:avLst/>
          </a:prstGeom>
        </p:spPr>
        <p:txBody>
          <a:bodyPr vert="horz" lIns="64229" tIns="32114" rIns="64229" bIns="32114" rtlCol="0"/>
          <a:lstStyle>
            <a:lvl1pPr algn="r" fontAlgn="auto">
              <a:spcBef>
                <a:spcPts val="0"/>
              </a:spcBef>
              <a:spcAft>
                <a:spcPts val="0"/>
              </a:spcAft>
              <a:defRPr sz="900">
                <a:latin typeface="+mn-lt"/>
                <a:ea typeface="+mn-ea"/>
                <a:cs typeface="+mn-cs"/>
              </a:defRPr>
            </a:lvl1pPr>
          </a:lstStyle>
          <a:p>
            <a:pPr>
              <a:defRPr/>
            </a:pPr>
            <a:fld id="{91E3B594-4EDD-4798-A7D9-8BA58F51204B}" type="datetime1">
              <a:rPr lang="en-US"/>
              <a:pPr>
                <a:defRPr/>
              </a:pPr>
              <a:t>18-Nov-16</a:t>
            </a:fld>
            <a:endParaRPr lang="en-US"/>
          </a:p>
        </p:txBody>
      </p:sp>
      <p:sp>
        <p:nvSpPr>
          <p:cNvPr id="4" name="Slide Image Placeholder 3"/>
          <p:cNvSpPr>
            <a:spLocks noGrp="1" noRot="1" noChangeAspect="1"/>
          </p:cNvSpPr>
          <p:nvPr>
            <p:ph type="sldImg" idx="2"/>
          </p:nvPr>
        </p:nvSpPr>
        <p:spPr>
          <a:xfrm>
            <a:off x="585788" y="511175"/>
            <a:ext cx="3403600" cy="2552700"/>
          </a:xfrm>
          <a:prstGeom prst="rect">
            <a:avLst/>
          </a:prstGeom>
          <a:noFill/>
          <a:ln w="12700">
            <a:solidFill>
              <a:prstClr val="black"/>
            </a:solidFill>
          </a:ln>
        </p:spPr>
        <p:txBody>
          <a:bodyPr vert="horz" lIns="64229" tIns="32114" rIns="64229" bIns="32114" rtlCol="0" anchor="ctr"/>
          <a:lstStyle/>
          <a:p>
            <a:pPr lvl="0"/>
            <a:endParaRPr lang="en-US" noProof="0" smtClean="0"/>
          </a:p>
        </p:txBody>
      </p:sp>
      <p:sp>
        <p:nvSpPr>
          <p:cNvPr id="5" name="Notes Placeholder 4"/>
          <p:cNvSpPr>
            <a:spLocks noGrp="1"/>
          </p:cNvSpPr>
          <p:nvPr>
            <p:ph type="body" sz="quarter" idx="3"/>
          </p:nvPr>
        </p:nvSpPr>
        <p:spPr>
          <a:xfrm>
            <a:off x="457518" y="3233424"/>
            <a:ext cx="3660140" cy="3063240"/>
          </a:xfrm>
          <a:prstGeom prst="rect">
            <a:avLst/>
          </a:prstGeom>
        </p:spPr>
        <p:txBody>
          <a:bodyPr vert="horz" lIns="64229" tIns="32114" rIns="64229" bIns="321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6" y="6465661"/>
            <a:ext cx="1982575" cy="340360"/>
          </a:xfrm>
          <a:prstGeom prst="rect">
            <a:avLst/>
          </a:prstGeom>
        </p:spPr>
        <p:txBody>
          <a:bodyPr vert="horz" lIns="64229" tIns="32114" rIns="64229" bIns="32114" rtlCol="0" anchor="b"/>
          <a:lstStyle>
            <a:lvl1pPr algn="l" fontAlgn="auto">
              <a:spcBef>
                <a:spcPts val="0"/>
              </a:spcBef>
              <a:spcAft>
                <a:spcPts val="0"/>
              </a:spcAft>
              <a:defRPr sz="9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2591546" y="6465661"/>
            <a:ext cx="1982575" cy="340360"/>
          </a:xfrm>
          <a:prstGeom prst="rect">
            <a:avLst/>
          </a:prstGeom>
        </p:spPr>
        <p:txBody>
          <a:bodyPr vert="horz" lIns="64229" tIns="32114" rIns="64229" bIns="32114" rtlCol="0" anchor="b"/>
          <a:lstStyle>
            <a:lvl1pPr algn="r" fontAlgn="auto">
              <a:spcBef>
                <a:spcPts val="0"/>
              </a:spcBef>
              <a:spcAft>
                <a:spcPts val="0"/>
              </a:spcAft>
              <a:defRPr sz="900">
                <a:latin typeface="+mn-lt"/>
                <a:ea typeface="+mn-ea"/>
                <a:cs typeface="+mn-cs"/>
              </a:defRPr>
            </a:lvl1pPr>
          </a:lstStyle>
          <a:p>
            <a:pPr>
              <a:defRPr/>
            </a:pPr>
            <a:fld id="{FE033CE4-4585-4769-84CF-6D53FAF7D995}" type="slidenum">
              <a:rPr lang="en-US"/>
              <a:pPr>
                <a:defRPr/>
              </a:pPr>
              <a:t>‹#›</a:t>
            </a:fld>
            <a:endParaRPr lang="en-US"/>
          </a:p>
        </p:txBody>
      </p:sp>
    </p:spTree>
    <p:extLst>
      <p:ext uri="{BB962C8B-B14F-4D97-AF65-F5344CB8AC3E}">
        <p14:creationId xmlns:p14="http://schemas.microsoft.com/office/powerpoint/2010/main" val="435453834"/>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3CE4-4585-4769-84CF-6D53FAF7D995}"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0466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E033CE4-4585-4769-84CF-6D53FAF7D995}" type="slidenum">
              <a:rPr lang="en-US" smtClean="0"/>
              <a:pPr>
                <a:defRPr/>
              </a:pPr>
              <a:t>58</a:t>
            </a:fld>
            <a:endParaRPr lang="en-US"/>
          </a:p>
        </p:txBody>
      </p:sp>
    </p:spTree>
    <p:extLst>
      <p:ext uri="{BB962C8B-B14F-4D97-AF65-F5344CB8AC3E}">
        <p14:creationId xmlns:p14="http://schemas.microsoft.com/office/powerpoint/2010/main" val="78568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3CE4-4585-4769-84CF-6D53FAF7D995}" type="slidenum">
              <a:rPr lang="en-US" smtClean="0"/>
              <a:pPr>
                <a:defRPr/>
              </a:pPr>
              <a:t>59</a:t>
            </a:fld>
            <a:endParaRPr lang="en-US"/>
          </a:p>
        </p:txBody>
      </p:sp>
    </p:spTree>
    <p:extLst>
      <p:ext uri="{BB962C8B-B14F-4D97-AF65-F5344CB8AC3E}">
        <p14:creationId xmlns:p14="http://schemas.microsoft.com/office/powerpoint/2010/main" val="170470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FE033CE4-4585-4769-84CF-6D53FAF7D995}" type="slidenum">
              <a:rPr lang="en-US" smtClean="0"/>
              <a:pPr>
                <a:defRPr/>
              </a:pPr>
              <a:t>22</a:t>
            </a:fld>
            <a:endParaRPr lang="en-US"/>
          </a:p>
        </p:txBody>
      </p:sp>
    </p:spTree>
    <p:extLst>
      <p:ext uri="{BB962C8B-B14F-4D97-AF65-F5344CB8AC3E}">
        <p14:creationId xmlns:p14="http://schemas.microsoft.com/office/powerpoint/2010/main" val="57432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FE033CE4-4585-4769-84CF-6D53FAF7D995}" type="slidenum">
              <a:rPr lang="en-US" smtClean="0"/>
              <a:pPr>
                <a:defRPr/>
              </a:pPr>
              <a:t>44</a:t>
            </a:fld>
            <a:endParaRPr lang="en-US"/>
          </a:p>
        </p:txBody>
      </p:sp>
    </p:spTree>
    <p:extLst>
      <p:ext uri="{BB962C8B-B14F-4D97-AF65-F5344CB8AC3E}">
        <p14:creationId xmlns:p14="http://schemas.microsoft.com/office/powerpoint/2010/main" val="244312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FE033CE4-4585-4769-84CF-6D53FAF7D995}" type="slidenum">
              <a:rPr lang="en-US" smtClean="0"/>
              <a:pPr>
                <a:defRPr/>
              </a:pPr>
              <a:t>49</a:t>
            </a:fld>
            <a:endParaRPr lang="en-US"/>
          </a:p>
        </p:txBody>
      </p:sp>
    </p:spTree>
    <p:extLst>
      <p:ext uri="{BB962C8B-B14F-4D97-AF65-F5344CB8AC3E}">
        <p14:creationId xmlns:p14="http://schemas.microsoft.com/office/powerpoint/2010/main" val="21173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FE033CE4-4585-4769-84CF-6D53FAF7D995}" type="slidenum">
              <a:rPr lang="en-US" smtClean="0"/>
              <a:pPr>
                <a:defRPr/>
              </a:pPr>
              <a:t>50</a:t>
            </a:fld>
            <a:endParaRPr lang="en-US"/>
          </a:p>
        </p:txBody>
      </p:sp>
    </p:spTree>
    <p:extLst>
      <p:ext uri="{BB962C8B-B14F-4D97-AF65-F5344CB8AC3E}">
        <p14:creationId xmlns:p14="http://schemas.microsoft.com/office/powerpoint/2010/main" val="340227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FE033CE4-4585-4769-84CF-6D53FAF7D995}" type="slidenum">
              <a:rPr lang="en-US" smtClean="0"/>
              <a:pPr>
                <a:defRPr/>
              </a:pPr>
              <a:t>51</a:t>
            </a:fld>
            <a:endParaRPr lang="en-US"/>
          </a:p>
        </p:txBody>
      </p:sp>
    </p:spTree>
    <p:extLst>
      <p:ext uri="{BB962C8B-B14F-4D97-AF65-F5344CB8AC3E}">
        <p14:creationId xmlns:p14="http://schemas.microsoft.com/office/powerpoint/2010/main" val="319445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3CE4-4585-4769-84CF-6D53FAF7D995}" type="slidenum">
              <a:rPr lang="en-US" smtClean="0"/>
              <a:pPr>
                <a:defRPr/>
              </a:pPr>
              <a:t>54</a:t>
            </a:fld>
            <a:endParaRPr lang="en-US"/>
          </a:p>
        </p:txBody>
      </p:sp>
    </p:spTree>
    <p:extLst>
      <p:ext uri="{BB962C8B-B14F-4D97-AF65-F5344CB8AC3E}">
        <p14:creationId xmlns:p14="http://schemas.microsoft.com/office/powerpoint/2010/main" val="116818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3CE4-4585-4769-84CF-6D53FAF7D995}" type="slidenum">
              <a:rPr lang="en-US" smtClean="0"/>
              <a:pPr>
                <a:defRPr/>
              </a:pPr>
              <a:t>55</a:t>
            </a:fld>
            <a:endParaRPr lang="en-US"/>
          </a:p>
        </p:txBody>
      </p:sp>
    </p:spTree>
    <p:extLst>
      <p:ext uri="{BB962C8B-B14F-4D97-AF65-F5344CB8AC3E}">
        <p14:creationId xmlns:p14="http://schemas.microsoft.com/office/powerpoint/2010/main" val="259338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3CE4-4585-4769-84CF-6D53FAF7D995}" type="slidenum">
              <a:rPr lang="en-US" smtClean="0"/>
              <a:pPr>
                <a:defRPr/>
              </a:pPr>
              <a:t>56</a:t>
            </a:fld>
            <a:endParaRPr lang="en-US"/>
          </a:p>
        </p:txBody>
      </p:sp>
    </p:spTree>
    <p:extLst>
      <p:ext uri="{BB962C8B-B14F-4D97-AF65-F5344CB8AC3E}">
        <p14:creationId xmlns:p14="http://schemas.microsoft.com/office/powerpoint/2010/main" val="1103167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unway-Cover-WhiteBG">
    <p:bg>
      <p:bgRef idx="1001">
        <a:schemeClr val="bg1"/>
      </p:bgRef>
    </p:bg>
    <p:spTree>
      <p:nvGrpSpPr>
        <p:cNvPr id="1" name=""/>
        <p:cNvGrpSpPr/>
        <p:nvPr/>
      </p:nvGrpSpPr>
      <p:grpSpPr>
        <a:xfrm>
          <a:off x="0" y="0"/>
          <a:ext cx="0" cy="0"/>
          <a:chOff x="0" y="0"/>
          <a:chExt cx="0" cy="0"/>
        </a:xfrm>
      </p:grpSpPr>
      <p:pic>
        <p:nvPicPr>
          <p:cNvPr id="9" name="C7A3C326-6400-4341-87F5-80FA366738E5" descr="C:\Users\CRYSTA~1\AppData\Local\Temp\notesC7A056\~b750502.TMP"/>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4114800"/>
          </a:xfrm>
          <a:prstGeom prst="rect">
            <a:avLst/>
          </a:prstGeom>
          <a:solidFill>
            <a:schemeClr val="bg1"/>
          </a:solidFill>
          <a:ln>
            <a:noFill/>
          </a:ln>
          <a:effectLst>
            <a:softEdge rad="635000"/>
          </a:effectLst>
        </p:spPr>
      </p:pic>
      <p:sp>
        <p:nvSpPr>
          <p:cNvPr id="5" name="AutoShape 4"/>
          <p:cNvSpPr>
            <a:spLocks noChangeAspect="1" noChangeArrowheads="1"/>
          </p:cNvSpPr>
          <p:nvPr userDrawn="1"/>
        </p:nvSpPr>
        <p:spPr bwMode="auto">
          <a:xfrm>
            <a:off x="612775" y="8842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3"/>
          <a:stretch>
            <a:fillRect/>
          </a:stretch>
        </p:blipFill>
        <p:spPr>
          <a:xfrm>
            <a:off x="2633945" y="463461"/>
            <a:ext cx="3937929" cy="79586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nway-Ins-WhiteBG">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1499661"/>
            <a:ext cx="9144000" cy="6853669"/>
          </a:xfrm>
          <a:prstGeom prst="rect">
            <a:avLst/>
          </a:prstGeom>
        </p:spPr>
      </p:pic>
      <p:sp>
        <p:nvSpPr>
          <p:cNvPr id="8" name="Content Placeholder 2"/>
          <p:cNvSpPr>
            <a:spLocks noGrp="1"/>
          </p:cNvSpPr>
          <p:nvPr>
            <p:ph idx="1"/>
          </p:nvPr>
        </p:nvSpPr>
        <p:spPr>
          <a:xfrm>
            <a:off x="270932" y="1084262"/>
            <a:ext cx="8644468" cy="54562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p:nvPr userDrawn="1"/>
        </p:nvPicPr>
        <p:blipFill>
          <a:blip r:embed="rId3">
            <a:extLst>
              <a:ext uri="{28A0092B-C50C-407E-A947-70E740481C1C}">
                <a14:useLocalDpi xmlns:a14="http://schemas.microsoft.com/office/drawing/2010/main" val="0"/>
              </a:ext>
            </a:extLst>
          </a:blip>
          <a:srcRect r="19000"/>
          <a:stretch>
            <a:fillRect/>
          </a:stretch>
        </p:blipFill>
        <p:spPr>
          <a:xfrm>
            <a:off x="2" y="152400"/>
            <a:ext cx="9143999" cy="762000"/>
          </a:xfrm>
          <a:prstGeom prst="rect">
            <a:avLst/>
          </a:prstGeom>
        </p:spPr>
      </p:pic>
      <p:sp>
        <p:nvSpPr>
          <p:cNvPr id="7" name="Title 1"/>
          <p:cNvSpPr>
            <a:spLocks noGrp="1"/>
          </p:cNvSpPr>
          <p:nvPr>
            <p:ph type="title"/>
          </p:nvPr>
        </p:nvSpPr>
        <p:spPr>
          <a:xfrm>
            <a:off x="270932" y="0"/>
            <a:ext cx="7984068" cy="714356"/>
          </a:xfrm>
        </p:spPr>
        <p:txBody>
          <a:bodyPr/>
          <a:lstStyle>
            <a:lvl1pPr algn="l">
              <a:defRPr sz="2600" b="1">
                <a:solidFill>
                  <a:schemeClr val="tx1"/>
                </a:solidFill>
              </a:defRPr>
            </a:lvl1pPr>
          </a:lstStyle>
          <a:p>
            <a:r>
              <a:rPr lang="en-US" dirty="0" smtClean="0"/>
              <a:t>Click to edit Master title style</a:t>
            </a:r>
            <a:endParaRPr lang="en-US" dirty="0"/>
          </a:p>
        </p:txBody>
      </p:sp>
      <p:grpSp>
        <p:nvGrpSpPr>
          <p:cNvPr id="11" name="Group 10"/>
          <p:cNvGrpSpPr/>
          <p:nvPr userDrawn="1"/>
        </p:nvGrpSpPr>
        <p:grpSpPr>
          <a:xfrm>
            <a:off x="38697" y="6096000"/>
            <a:ext cx="9108938" cy="762000"/>
            <a:chOff x="-14358" y="5215809"/>
            <a:chExt cx="9108938" cy="762000"/>
          </a:xfrm>
        </p:grpSpPr>
        <p:pic>
          <p:nvPicPr>
            <p:cNvPr id="16" name="Picture 15"/>
            <p:cNvPicPr>
              <a:picLocks noChangeAspect="1"/>
            </p:cNvPicPr>
            <p:nvPr userDrawn="1"/>
          </p:nvPicPr>
          <p:blipFill>
            <a:blip r:embed="rId4"/>
            <a:stretch>
              <a:fillRect/>
            </a:stretch>
          </p:blipFill>
          <p:spPr>
            <a:xfrm>
              <a:off x="7556222" y="5485340"/>
              <a:ext cx="1538358" cy="310904"/>
            </a:xfrm>
            <a:prstGeom prst="rect">
              <a:avLst/>
            </a:prstGeom>
          </p:spPr>
        </p:pic>
        <p:pic>
          <p:nvPicPr>
            <p:cNvPr id="17" name="Picture 16"/>
            <p:cNvPicPr/>
            <p:nvPr userDrawn="1"/>
          </p:nvPicPr>
          <p:blipFill>
            <a:blip r:embed="rId3">
              <a:extLst>
                <a:ext uri="{28A0092B-C50C-407E-A947-70E740481C1C}">
                  <a14:useLocalDpi xmlns:a14="http://schemas.microsoft.com/office/drawing/2010/main" val="0"/>
                </a:ext>
              </a:extLst>
            </a:blip>
            <a:srcRect r="19000"/>
            <a:stretch>
              <a:fillRect/>
            </a:stretch>
          </p:blipFill>
          <p:spPr>
            <a:xfrm>
              <a:off x="-14358" y="5215809"/>
              <a:ext cx="7420116" cy="762000"/>
            </a:xfrm>
            <a:prstGeom prst="rect">
              <a:avLst/>
            </a:prstGeom>
          </p:spPr>
        </p:pic>
      </p:grpSp>
      <p:sp>
        <p:nvSpPr>
          <p:cNvPr id="9" name="TextBox 8"/>
          <p:cNvSpPr txBox="1"/>
          <p:nvPr userDrawn="1"/>
        </p:nvSpPr>
        <p:spPr>
          <a:xfrm>
            <a:off x="-23191" y="6581001"/>
            <a:ext cx="6096000" cy="276999"/>
          </a:xfrm>
          <a:prstGeom prst="rect">
            <a:avLst/>
          </a:prstGeom>
          <a:noFill/>
        </p:spPr>
        <p:txBody>
          <a:bodyPr wrap="square" rtlCol="0">
            <a:spAutoFit/>
          </a:bodyPr>
          <a:lstStyle/>
          <a:p>
            <a:r>
              <a:rPr lang="en-US" sz="1200" b="1" dirty="0" smtClean="0">
                <a:solidFill>
                  <a:srgbClr val="EC2227"/>
                </a:solidFill>
                <a:latin typeface="+mn-lt"/>
              </a:rPr>
              <a:t>Driving values</a:t>
            </a:r>
            <a:r>
              <a:rPr lang="en-US" sz="1200" b="1" baseline="0" dirty="0" smtClean="0">
                <a:solidFill>
                  <a:srgbClr val="EC2227"/>
                </a:solidFill>
                <a:latin typeface="+mn-lt"/>
              </a:rPr>
              <a:t> through sustainable growth</a:t>
            </a:r>
            <a:endParaRPr lang="en-US" sz="1200" b="1" dirty="0">
              <a:solidFill>
                <a:srgbClr val="EC2227"/>
              </a:solidFill>
              <a:latin typeface="+mn-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nway-ColumnC-WhiteBG">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0" y="1"/>
            <a:ext cx="9144000" cy="6853669"/>
          </a:xfrm>
          <a:prstGeom prst="rect">
            <a:avLst/>
          </a:prstGeom>
        </p:spPr>
      </p:pic>
      <p:graphicFrame>
        <p:nvGraphicFramePr>
          <p:cNvPr id="3" name="Chart 6"/>
          <p:cNvGraphicFramePr>
            <a:graphicFrameLocks/>
          </p:cNvGraphicFramePr>
          <p:nvPr/>
        </p:nvGraphicFramePr>
        <p:xfrm>
          <a:off x="1473200" y="1346200"/>
          <a:ext cx="6197600" cy="4165600"/>
        </p:xfrm>
        <a:graphic>
          <a:graphicData uri="http://schemas.openxmlformats.org/presentationml/2006/ole">
            <mc:AlternateContent xmlns:mc="http://schemas.openxmlformats.org/markup-compatibility/2006">
              <mc:Choice xmlns:v="urn:schemas-microsoft-com:vml" Requires="v">
                <p:oleObj spid="_x0000_s37347" r:id="rId4" imgW="6194073" imgH="4163929" progId="Excel.Sheet.8">
                  <p:embed/>
                </p:oleObj>
              </mc:Choice>
              <mc:Fallback>
                <p:oleObj r:id="rId4" imgW="6194073" imgH="4163929" progId="Excel.Sheet.8">
                  <p:embed/>
                  <p:pic>
                    <p:nvPicPr>
                      <p:cNvPr id="0"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1346200"/>
                        <a:ext cx="619760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8"/>
          <p:cNvSpPr txBox="1">
            <a:spLocks noChangeArrowheads="1"/>
          </p:cNvSpPr>
          <p:nvPr/>
        </p:nvSpPr>
        <p:spPr bwMode="auto">
          <a:xfrm>
            <a:off x="0" y="6629402"/>
            <a:ext cx="9144000" cy="239713"/>
          </a:xfrm>
          <a:prstGeom prst="rect">
            <a:avLst/>
          </a:prstGeom>
          <a:noFill/>
          <a:ln w="9525">
            <a:noFill/>
            <a:miter lim="800000"/>
            <a:headEnd/>
            <a:tailEnd/>
          </a:ln>
        </p:spPr>
        <p:txBody>
          <a:bodyPr/>
          <a:lstStyle/>
          <a:p>
            <a:pPr algn="ctr"/>
            <a:r>
              <a:rPr lang="en-US" sz="600" i="1">
                <a:solidFill>
                  <a:srgbClr val="000000"/>
                </a:solidFill>
              </a:rPr>
              <a:t>The proposal and recommendations contained herewith remain the sole property of Sunway Group. Any unauthorized duplication or content use without consent of authority from Sunway Group, is deemed as breach of copyright.</a:t>
            </a:r>
          </a:p>
        </p:txBody>
      </p:sp>
      <p:cxnSp>
        <p:nvCxnSpPr>
          <p:cNvPr id="6" name="Straight Connector 5"/>
          <p:cNvCxnSpPr/>
          <p:nvPr/>
        </p:nvCxnSpPr>
        <p:spPr>
          <a:xfrm>
            <a:off x="0" y="6640513"/>
            <a:ext cx="9144000" cy="17462"/>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270932" y="0"/>
            <a:ext cx="7984068" cy="714356"/>
          </a:xfrm>
        </p:spPr>
        <p:txBody>
          <a:bodyPr/>
          <a:lstStyle>
            <a:lvl1pPr algn="l">
              <a:defRPr sz="3200" b="1">
                <a:solidFill>
                  <a:schemeClr val="tx1"/>
                </a:solidFill>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nway-BarC-White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0" y="1"/>
            <a:ext cx="9144000" cy="6853669"/>
          </a:xfrm>
          <a:prstGeom prst="rect">
            <a:avLst/>
          </a:prstGeom>
        </p:spPr>
      </p:pic>
      <p:graphicFrame>
        <p:nvGraphicFramePr>
          <p:cNvPr id="3" name="Chart 6"/>
          <p:cNvGraphicFramePr>
            <a:graphicFrameLocks/>
          </p:cNvGraphicFramePr>
          <p:nvPr/>
        </p:nvGraphicFramePr>
        <p:xfrm>
          <a:off x="1473200" y="1346200"/>
          <a:ext cx="6197600" cy="4165600"/>
        </p:xfrm>
        <a:graphic>
          <a:graphicData uri="http://schemas.openxmlformats.org/presentationml/2006/ole">
            <mc:AlternateContent xmlns:mc="http://schemas.openxmlformats.org/markup-compatibility/2006">
              <mc:Choice xmlns:v="urn:schemas-microsoft-com:vml" Requires="v">
                <p:oleObj spid="_x0000_s38371" r:id="rId4" imgW="6194073" imgH="4163929" progId="Excel.Sheet.8">
                  <p:embed/>
                </p:oleObj>
              </mc:Choice>
              <mc:Fallback>
                <p:oleObj r:id="rId4" imgW="6194073" imgH="4163929" progId="Excel.Sheet.8">
                  <p:embed/>
                  <p:pic>
                    <p:nvPicPr>
                      <p:cNvPr id="0"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1346200"/>
                        <a:ext cx="619760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8"/>
          <p:cNvSpPr txBox="1">
            <a:spLocks noChangeArrowheads="1"/>
          </p:cNvSpPr>
          <p:nvPr/>
        </p:nvSpPr>
        <p:spPr bwMode="auto">
          <a:xfrm>
            <a:off x="0" y="6629402"/>
            <a:ext cx="9144000" cy="239713"/>
          </a:xfrm>
          <a:prstGeom prst="rect">
            <a:avLst/>
          </a:prstGeom>
          <a:noFill/>
          <a:ln w="9525">
            <a:noFill/>
            <a:miter lim="800000"/>
            <a:headEnd/>
            <a:tailEnd/>
          </a:ln>
        </p:spPr>
        <p:txBody>
          <a:bodyPr/>
          <a:lstStyle/>
          <a:p>
            <a:pPr algn="ctr"/>
            <a:r>
              <a:rPr lang="en-US" sz="600" i="1">
                <a:solidFill>
                  <a:srgbClr val="000000"/>
                </a:solidFill>
              </a:rPr>
              <a:t>The proposal and recommendations contained herewith remain the sole property of Sunway Group. Any unauthorized duplication or content use without consent of authority from Sunway Group, is deemed as breach of copyright.</a:t>
            </a:r>
          </a:p>
        </p:txBody>
      </p:sp>
      <p:cxnSp>
        <p:nvCxnSpPr>
          <p:cNvPr id="6" name="Straight Connector 5"/>
          <p:cNvCxnSpPr/>
          <p:nvPr/>
        </p:nvCxnSpPr>
        <p:spPr>
          <a:xfrm>
            <a:off x="0" y="6640513"/>
            <a:ext cx="9144000" cy="17462"/>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270932" y="0"/>
            <a:ext cx="7984068" cy="714356"/>
          </a:xfrm>
        </p:spPr>
        <p:txBody>
          <a:bodyPr/>
          <a:lstStyle>
            <a:lvl1pPr algn="l">
              <a:defRPr sz="3200" b="1">
                <a:solidFill>
                  <a:schemeClr val="tx1"/>
                </a:solidFill>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nway-AreaC-White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0" y="1"/>
            <a:ext cx="9144000" cy="6853669"/>
          </a:xfrm>
          <a:prstGeom prst="rect">
            <a:avLst/>
          </a:prstGeom>
        </p:spPr>
      </p:pic>
      <p:graphicFrame>
        <p:nvGraphicFramePr>
          <p:cNvPr id="3" name="Chart 6"/>
          <p:cNvGraphicFramePr>
            <a:graphicFrameLocks/>
          </p:cNvGraphicFramePr>
          <p:nvPr/>
        </p:nvGraphicFramePr>
        <p:xfrm>
          <a:off x="1473200" y="1346200"/>
          <a:ext cx="6197600" cy="4165600"/>
        </p:xfrm>
        <a:graphic>
          <a:graphicData uri="http://schemas.openxmlformats.org/presentationml/2006/ole">
            <mc:AlternateContent xmlns:mc="http://schemas.openxmlformats.org/markup-compatibility/2006">
              <mc:Choice xmlns:v="urn:schemas-microsoft-com:vml" Requires="v">
                <p:oleObj spid="_x0000_s39395" r:id="rId4" imgW="6194073" imgH="4163929" progId="Excel.Sheet.8">
                  <p:embed/>
                </p:oleObj>
              </mc:Choice>
              <mc:Fallback>
                <p:oleObj r:id="rId4" imgW="6194073" imgH="4163929" progId="Excel.Sheet.8">
                  <p:embed/>
                  <p:pic>
                    <p:nvPicPr>
                      <p:cNvPr id="0"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1346200"/>
                        <a:ext cx="619760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8"/>
          <p:cNvSpPr txBox="1">
            <a:spLocks noChangeArrowheads="1"/>
          </p:cNvSpPr>
          <p:nvPr/>
        </p:nvSpPr>
        <p:spPr bwMode="auto">
          <a:xfrm>
            <a:off x="0" y="6629402"/>
            <a:ext cx="9144000" cy="239713"/>
          </a:xfrm>
          <a:prstGeom prst="rect">
            <a:avLst/>
          </a:prstGeom>
          <a:noFill/>
          <a:ln w="9525">
            <a:noFill/>
            <a:miter lim="800000"/>
            <a:headEnd/>
            <a:tailEnd/>
          </a:ln>
        </p:spPr>
        <p:txBody>
          <a:bodyPr/>
          <a:lstStyle/>
          <a:p>
            <a:pPr algn="ctr"/>
            <a:r>
              <a:rPr lang="en-US" sz="600" i="1">
                <a:solidFill>
                  <a:srgbClr val="000000"/>
                </a:solidFill>
              </a:rPr>
              <a:t>The proposal and recommendations contained herewith remain the sole property of Sunway Group. Any unauthorized duplication or content use without consent of authority from Sunway Group, is deemed as breach of copyright.</a:t>
            </a:r>
          </a:p>
        </p:txBody>
      </p:sp>
      <p:cxnSp>
        <p:nvCxnSpPr>
          <p:cNvPr id="6" name="Straight Connector 5"/>
          <p:cNvCxnSpPr/>
          <p:nvPr/>
        </p:nvCxnSpPr>
        <p:spPr>
          <a:xfrm>
            <a:off x="0" y="6640513"/>
            <a:ext cx="9144000" cy="17462"/>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270932" y="0"/>
            <a:ext cx="7984068" cy="714356"/>
          </a:xfrm>
        </p:spPr>
        <p:txBody>
          <a:bodyPr/>
          <a:lstStyle>
            <a:lvl1pPr algn="l">
              <a:defRPr sz="3200" b="1">
                <a:solidFill>
                  <a:schemeClr val="tx1"/>
                </a:solidFill>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nway-PieC-White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0" y="1"/>
            <a:ext cx="9144000" cy="6853669"/>
          </a:xfrm>
          <a:prstGeom prst="rect">
            <a:avLst/>
          </a:prstGeom>
        </p:spPr>
      </p:pic>
      <p:graphicFrame>
        <p:nvGraphicFramePr>
          <p:cNvPr id="3" name="Chart 6"/>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0419" name="Worksheet" r:id="rId4" imgW="6095496" imgH="4065696" progId="Excel.Sheet.8">
                  <p:embed/>
                </p:oleObj>
              </mc:Choice>
              <mc:Fallback>
                <p:oleObj name="Worksheet" r:id="rId4" imgW="6095496" imgH="4065696" progId="Excel.Sheet.8">
                  <p:embed/>
                  <p:pic>
                    <p:nvPicPr>
                      <p:cNvPr id="0"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8"/>
          <p:cNvSpPr txBox="1">
            <a:spLocks noChangeArrowheads="1"/>
          </p:cNvSpPr>
          <p:nvPr/>
        </p:nvSpPr>
        <p:spPr bwMode="auto">
          <a:xfrm>
            <a:off x="0" y="6629402"/>
            <a:ext cx="9144000" cy="239713"/>
          </a:xfrm>
          <a:prstGeom prst="rect">
            <a:avLst/>
          </a:prstGeom>
          <a:noFill/>
          <a:ln w="9525">
            <a:noFill/>
            <a:miter lim="800000"/>
            <a:headEnd/>
            <a:tailEnd/>
          </a:ln>
        </p:spPr>
        <p:txBody>
          <a:bodyPr/>
          <a:lstStyle/>
          <a:p>
            <a:pPr algn="ctr"/>
            <a:r>
              <a:rPr lang="en-US" sz="600" i="1">
                <a:solidFill>
                  <a:srgbClr val="000000"/>
                </a:solidFill>
              </a:rPr>
              <a:t>The proposal and recommendations contained herewith remain the sole property of Sunway Group. Any unauthorized duplication or content use without consent of authority from Sunway Group, is deemed as breach of copyright.</a:t>
            </a:r>
          </a:p>
        </p:txBody>
      </p:sp>
      <p:cxnSp>
        <p:nvCxnSpPr>
          <p:cNvPr id="6" name="Straight Connector 5"/>
          <p:cNvCxnSpPr/>
          <p:nvPr/>
        </p:nvCxnSpPr>
        <p:spPr>
          <a:xfrm>
            <a:off x="0" y="6640513"/>
            <a:ext cx="9144000" cy="17462"/>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270932" y="0"/>
            <a:ext cx="7984068" cy="714356"/>
          </a:xfrm>
        </p:spPr>
        <p:txBody>
          <a:bodyPr/>
          <a:lstStyle>
            <a:lvl1pPr algn="l">
              <a:defRPr sz="3200" b="1">
                <a:solidFill>
                  <a:schemeClr val="tx1"/>
                </a:solidFill>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02EDE0BB-7AF7-470D-B6F2-A660A70C378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5" r:id="rId2"/>
    <p:sldLayoutId id="2147483677" r:id="rId3"/>
    <p:sldLayoutId id="2147483679" r:id="rId4"/>
    <p:sldLayoutId id="2147483681" r:id="rId5"/>
    <p:sldLayoutId id="2147483683" r:id="rId6"/>
  </p:sldLayoutIdLst>
  <p:hf hdr="0" ftr="0" dt="0"/>
  <p:txStyles>
    <p:titleStyle>
      <a:lvl1pPr algn="ctr" defTabSz="457200" rtl="0" eaLnBrk="1" fontAlgn="base" hangingPunct="1">
        <a:spcBef>
          <a:spcPct val="0"/>
        </a:spcBef>
        <a:spcAft>
          <a:spcPct val="0"/>
        </a:spcAft>
        <a:defRPr sz="3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1Q%202017%20-%20Report.xlsx!PL(Conso)!R3C2:R34C14"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1Q%202017%20-%20Report.xlsx!BS!R3C2:R37C12"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file:///\\MYMSWNAS01.SUNWAY.COM\Finance\SUNREIT\SUNREIT(HQ)\Finance\Report%20for%20month%20&amp;%20quarterly\Quarterly%20announcement\FYE2017\1Q%202017\Workings\1Q%202017%20-%20Report.xlsx!Debt!R4C1:R23C3" TargetMode="External"/><Relationship Id="rId7" Type="http://schemas.openxmlformats.org/officeDocument/2006/relationships/oleObject" Target="file:///\\MYMSWNAS01.SUNWAY.COM\Finance\SUNREIT\SUNREIT(HQ)\Finance\Report%20for%20month%20&amp;%20quarterly\Quarterly%20announcement\FYE2017\1Q%202017\Workings\1Q%202017%20-%20Report.xlsx!Debt!%5b1Q%202017%20-%20Report.xlsx%5dDebt%20Chart%203-1"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emf"/><Relationship Id="rId5" Type="http://schemas.openxmlformats.org/officeDocument/2006/relationships/oleObject" Target="file:///\\MYMSWNAS01.SUNWAY.COM\Finance\SUNREIT\SUNREIT(HQ)\Finance\Report%20for%20month%20&amp;%20quarterly\Quarterly%20announcement\FYE2017\1Q%202017\Workings\1Q%202017%20-%20Report.xlsx!Debt!%5b1Q%202017%20-%20Report.xlsx%5dDebt%20Chart%203" TargetMode="External"/><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file:///\\MYMSWNAS01.SUNWAY.COM\Finance\SUNREIT\SUNREIT(HQ)\Finance\Report%20for%20month%20&amp;%20quarterly\Quarterly%20announcement\FYE2017\1Q%202017\Workings\1Q%202017%20-%20Report.xlsx!Debt!%5b1Q%202017%20-%20Report.xlsx%5dDebt%20Chart%20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1Q%202017%20-%20Report.xlsx!Rev!%5b1Q%202017%20-%20Report.xlsx%5dRev%20Chart%201-2"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4.emf"/><Relationship Id="rId5" Type="http://schemas.openxmlformats.org/officeDocument/2006/relationships/oleObject" Target="file:///\\MYMSWNAS01.SUNWAY.COM\Finance\SUNREIT\SUNREIT(HQ)\Finance\Report%20for%20month%20&amp;%20quarterly\Quarterly%20announcement\FYE2017\1Q%202017\Workings\1Q%202017%20-%20Report.xlsx!Rev!R3C36:R4C38" TargetMode="Externa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1Q%202017%20-%20Report.xlsx!Rev!%5b1Q%202017%20-%20Report.xlsx%5dRev%20Chart%208-1"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6.emf"/><Relationship Id="rId5" Type="http://schemas.openxmlformats.org/officeDocument/2006/relationships/oleObject" Target="file:///\\MYMSWNAS01.SUNWAY.COM\Finance\SUNREIT\SUNREIT(HQ)\Finance\Report%20for%20month%20&amp;%20quarterly\Quarterly%20announcement\FYE2017\1Q%202017\Workings\1Q%202017%20-%20Report.xlsx!Rev!R3C36:R4C38" TargetMode="Externa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file:///\\MYMSWNAS01.SUNWAY.COM\Finance\SUNREIT\SUNREIT(HQ)\Finance\Report%20for%20month%20&amp;%20quarterly\Quarterly%20announcement\FYE2017\1Q%202017\Workings\1Q%202017%20-%20Report.xlsx!Rev&amp;NPI%20%25!R4C1:R29C2" TargetMode="External"/><Relationship Id="rId7" Type="http://schemas.openxmlformats.org/officeDocument/2006/relationships/oleObject" Target="file:///\\MYMSWNAS01.SUNWAY.COM\Finance\SUNREIT\SUNREIT(HQ)\Finance\Report%20for%20month%20&amp;%20quarterly\Quarterly%20announcement\FYE2017\1Q%202017\Workings\1Q%202017%20-%20Report.xlsx!Rev!%5b1Q%202017%20-%20Report.xlsx%5dRev%20Chart%208-3"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8.emf"/><Relationship Id="rId5" Type="http://schemas.openxmlformats.org/officeDocument/2006/relationships/oleObject" Target="file:///\\MYMSWNAS01.SUNWAY.COM\Finance\SUNREIT\SUNREIT(HQ)\Finance\Report%20for%20month%20&amp;%20quarterly\Quarterly%20announcement\FYE2017\1Q%202017\Workings\1Q%202017%20-%20Report.xlsx!Rev!%5b1Q%202017%20-%20Report.xlsx%5dRev%20Chart%207-1" TargetMode="Externa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1Q%202017%20-%20Report.xlsx!NPI!%5b1Q%202017%20-%20Report.xlsx%5dNPI%20Chart%201-2"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1.emf"/><Relationship Id="rId5" Type="http://schemas.openxmlformats.org/officeDocument/2006/relationships/oleObject" Target="file:///\\MYMSWNAS01.SUNWAY.COM\Finance\SUNREIT\SUNREIT(HQ)\Finance\Report%20for%20month%20&amp;%20quarterly\Quarterly%20announcement\FYE2017\1Q%202017\Workings\1Q%202017%20-%20Report.xlsx!NPI!R2C43:R4C46" TargetMode="Externa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1Q%202017%20-%20Report.xlsx!NPI!%5b1Q%202017%20-%20Report.xlsx%5dNPI%20Chart%201"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3.emf"/><Relationship Id="rId5" Type="http://schemas.openxmlformats.org/officeDocument/2006/relationships/oleObject" Target="file:///\\MYMSWNAS01.SUNWAY.COM\Finance\SUNREIT\SUNREIT(HQ)\Finance\Report%20for%20month%20&amp;%20quarterly\Quarterly%20announcement\FYE2017\1Q%202017\Workings\1Q%202017%20-%20Report.xlsx!NPI!R2C43:R4C46" TargetMode="Externa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file:///\\MYMSWNAS01.SUNWAY.COM\Finance\SUNREIT\SUNREIT(HQ)\Finance\Report%20for%20month%20&amp;%20quarterly\Quarterly%20announcement\FYE2017\1Q%202017\Workings\1Q%202017%20-%20Report.xlsx!Rev&amp;NPI%20%25!R32C1:R57C2" TargetMode="External"/><Relationship Id="rId7" Type="http://schemas.openxmlformats.org/officeDocument/2006/relationships/oleObject" Target="file:///\\MYMSWNAS01.SUNWAY.COM\Finance\SUNREIT\SUNREIT(HQ)\Finance\Report%20for%20month%20&amp;%20quarterly\Quarterly%20announcement\FYE2017\1Q%202017\Workings\1Q%202017%20-%20Report.xlsx!NPI!%5b1Q%202017%20-%20Report.xlsx%5dNPI%20Chart%203-1"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5.emf"/><Relationship Id="rId5" Type="http://schemas.openxmlformats.org/officeDocument/2006/relationships/oleObject" Target="file:///\\MYMSWNAS01.SUNWAY.COM\Finance\SUNREIT\SUNREIT(HQ)\Finance\Report%20for%20month%20&amp;%20quarterly\Quarterly%20announcement\FYE2017\1Q%202017\Workings\1Q%202017%20-%20Report.xlsx!NPI!%5b1Q%202017%20-%20Report.xlsx%5dNPI%20Chart%202-1" TargetMode="Externa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file:///\\MYMSWNAS01.SUNWAY.COM\Finance\SUNREIT\SUNREIT(HQ)\Finance\Report%20for%20month%20&amp;%20quarterly\Quarterly%20announcement\FYE2017\1Q%202017\Workings\KPI\1Q%202017%20-%20Consolidated%20KPI.xlsx!TOP%2010!%5b1Q%202017%20-%20Consolidated%20KPI.xlsx%5dTOP%2010%20Chart%201" TargetMode="External"/><Relationship Id="rId5" Type="http://schemas.openxmlformats.org/officeDocument/2006/relationships/image" Target="../media/image37.emf"/><Relationship Id="rId4" Type="http://schemas.openxmlformats.org/officeDocument/2006/relationships/oleObject" Target="file:///\\MYMSWNAS01.SUNWAY.COM\Finance\SUNREIT\SUNREIT(HQ)\Finance\Report%20for%20month%20&amp;%20quarterly\Quarterly%20announcement\FYE2017\1Q%202017\Workings\KPI\1Q%202017%20-%20Consolidated%20KPI.xlsx!EXPIRY!%5b1Q%202017%20-%20Consolidated%20KPI.xlsx%5dEXPIRY%20Chart%20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file:///C:\Users\chengsl\Desktop\KPI\1Q%202017%20-%20Consolidated%20KPI.xlsx!Pyramid!%5b1Q%202017%20-%20Consolidated%20KPI.xlsx%5dPyramid%20Chart%205" TargetMode="Externa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0.emf"/><Relationship Id="rId5" Type="http://schemas.openxmlformats.org/officeDocument/2006/relationships/oleObject" Target="file:///\\MYMSWNAS01.SUNWAY.COM\Finance\SUNREIT\SUNREIT(HQ)\Finance\Report%20for%20month%20&amp;%20quarterly\Quarterly%20announcement\FYE2017\1Q%202017\Workings\KPI\1Q%202017%20-%20Consolidated%20KPI.xlsx!Pyramid!%5b1Q%202017%20-%20Consolidated%20KPI.xlsx%5dPyramid%20Chart%207" TargetMode="External"/><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3" Type="http://schemas.openxmlformats.org/officeDocument/2006/relationships/oleObject" Target="file:///C:\Users\chengsl\Desktop\KPI\1Q%202017%20-%20Consolidated%20KPI.xlsx!Pyramid!%5b1Q%202017%20-%20Consolidated%20KPI.xlsx%5dPyramid%20Chart%201" TargetMode="Externa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2.emf"/><Relationship Id="rId5" Type="http://schemas.openxmlformats.org/officeDocument/2006/relationships/oleObject" Target="file:///C:\Users\chengsl\Desktop\KPI\1Q%202017%20-%20Consolidated%20KPI.xlsx!Pyramid!%5b1Q%202017%20-%20Consolidated%20KPI.xlsx%5dPyramid%20Chart%202" TargetMode="External"/><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oleObject" Target="file:///C:\Users\chengsl\Desktop\KPI\1Q%202017%20-%20Consolidated%20KPI.xlsx!Carnival!%5b1Q%202017%20-%20Consolidated%20KPI.xlsx%5dCarnival%20Chart%205"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4.emf"/><Relationship Id="rId5" Type="http://schemas.openxmlformats.org/officeDocument/2006/relationships/oleObject" Target="file:///\\MYMSWNAS01.SUNWAY.COM\Finance\SUNREIT\SUNREIT(HQ)\Finance\Report%20for%20month%20&amp;%20quarterly\Quarterly%20announcement\FYE2017\1Q%202017\Workings\KPI\1Q%202017%20-%20Consolidated%20KPI.xlsx!Carnival!%5b1Q%202017%20-%20Consolidated%20KPI.xlsx%5dCarnival%20Chart%207" TargetMode="External"/><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oleObject" Target="file:///C:\Users\chengsl\Desktop\KPI\1Q%202017%20-%20Consolidated%20KPI.xlsx!Carnival!%5b1Q%202017%20-%20Consolidated%20KPI.xlsx%5dCarnival%20Chart%202" TargetMode="Externa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6.emf"/><Relationship Id="rId5" Type="http://schemas.openxmlformats.org/officeDocument/2006/relationships/oleObject" Target="file:///C:\Users\chengsl\Desktop\KPI\1Q%202017%20-%20Consolidated%20KPI.xlsx!Carnival!%5b1Q%202017%20-%20Consolidated%20KPI.xlsx%5dCarnival%20Chart%201" TargetMode="External"/><Relationship Id="rId4" Type="http://schemas.openxmlformats.org/officeDocument/2006/relationships/image" Target="../media/image45.emf"/></Relationships>
</file>

<file path=ppt/slides/_rels/slide28.xml.rels><?xml version="1.0" encoding="UTF-8" standalone="yes"?>
<Relationships xmlns="http://schemas.openxmlformats.org/package/2006/relationships"><Relationship Id="rId3" Type="http://schemas.openxmlformats.org/officeDocument/2006/relationships/oleObject" Target="file:///C:\Users\chengsl\Desktop\KPI\1Q%202017%20-%20Consolidated%20KPI.xlsx!Ipoh!%5b1Q%202017%20-%20Consolidated%20KPI.xlsx%5dIpoh%20Chart%205" TargetMode="Externa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oleObject" Target="file:///C:\Users\chengsl\Desktop\KPI\1Q%202017%20-%20Consolidated%20KPI.xlsx!SPM!%5b1Q%202017%20-%20Consolidated%20KPI.xlsx%5dSPM%20Chart%205" TargetMode="Externa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49.emf"/><Relationship Id="rId5" Type="http://schemas.openxmlformats.org/officeDocument/2006/relationships/oleObject" Target="file:///\\MYMSWNAS01.SUNWAY.COM\Finance\SUNREIT\SUNREIT(HQ)\Finance\Report%20for%20month%20&amp;%20quarterly\Quarterly%20announcement\FYE2017\1Q%202017\Workings\KPI\1Q%202017%20-%20Consolidated%20KPI.xlsx!SPM!%5b1Q%202017%20-%20Consolidated%20KPI.xlsx%5dSPM%20Chart%207" TargetMode="External"/><Relationship Id="rId4" Type="http://schemas.openxmlformats.org/officeDocument/2006/relationships/image" Target="../media/image4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file:///C:\Users\chengsl\Desktop\KPI\1Q%202017%20-%20Consolidated%20KPI.xlsx!SPM!%5b1Q%202017%20-%20Consolidated%20KPI.xlsx%5dSPM%20Chart%201" TargetMode="Externa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1.emf"/><Relationship Id="rId5" Type="http://schemas.openxmlformats.org/officeDocument/2006/relationships/oleObject" Target="file:///C:\Users\chengsl\Desktop\KPI\1Q%202017%20-%20Consolidated%20KPI.xlsx!SPM!%5b1Q%202017%20-%20Consolidated%20KPI.xlsx%5dSPM%20Chart%202" TargetMode="External"/><Relationship Id="rId4" Type="http://schemas.openxmlformats.org/officeDocument/2006/relationships/image" Target="../media/image50.emf"/></Relationships>
</file>

<file path=ppt/slides/_rels/slide31.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oleObject" Target="file:///\\mymswnas01\fa\SUNREIT\SUNREIT(HQ)\Finance\Report%20for%20month%20&amp;%20quarterly\Quarterly%20announcement\FYE2017\1Q%202017\Workings\KPI\1Q%202017%20-%20Consolidated%20KPI.xlsx!SRH%20!%5b1Q%202017%20-%20Consolidated%20KPI.xlsx%5dSRH%20%20Chart%203" TargetMode="External"/><Relationship Id="rId7" Type="http://schemas.openxmlformats.org/officeDocument/2006/relationships/oleObject" Target="file:///\\mymswnas01\fa\SUNREIT\SUNREIT(HQ)\Finance\Report%20for%20month%20&amp;%20quarterly\Quarterly%20announcement\FYE2017\1Q%202017\Workings\KPI\1Q%202017%20-%20Consolidated%20KPI.xlsx!SRH%20!%5b1Q%202017%20-%20Consolidated%20KPI.xlsx%5dSRH%20%20Chart%2013" TargetMode="Externa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3.emf"/><Relationship Id="rId5" Type="http://schemas.openxmlformats.org/officeDocument/2006/relationships/oleObject" Target="file:///\\mymswnas01\fa\SUNREIT\SUNREIT(HQ)\Finance\Report%20for%20month%20&amp;%20quarterly\Quarterly%20announcement\FYE2017\1Q%202017\Workings\KPI\1Q%202017%20-%20Consolidated%20KPI.xlsx!SRH%20!R41C1:R43C2" TargetMode="Externa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file:///\\mymswnas01\fa\SUNREIT\SUNREIT(HQ)\Finance\Report%20for%20month%20&amp;%20quarterly\Quarterly%20announcement\FYE2017\1Q%202017\Workings\KPI\1Q%202017%20-%20Consolidated%20KPI.xlsx!SHSJ!%5b1Q%202017%20-%20Consolidated%20KPI.xlsx%5dSHSJ%20Chart%203" TargetMode="External"/><Relationship Id="rId7" Type="http://schemas.openxmlformats.org/officeDocument/2006/relationships/oleObject" Target="file:///\\mymswnas01\fa\SUNREIT\SUNREIT(HQ)\Finance\Report%20for%20month%20&amp;%20quarterly\Quarterly%20announcement\FYE2017\1Q%202017\Workings\KPI\1Q%202017%20-%20Consolidated%20KPI.xlsx!SHSJ!%5b1Q%202017%20-%20Consolidated%20KPI.xlsx%5dSHSJ%20Chart%2010" TargetMode="Externa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6.emf"/><Relationship Id="rId5" Type="http://schemas.openxmlformats.org/officeDocument/2006/relationships/oleObject" Target="file:///\\mymswnas01\fa\SUNREIT\SUNREIT(HQ)\Finance\Report%20for%20month%20&amp;%20quarterly\Quarterly%20announcement\FYE2017\1Q%202017\Workings\KPI\1Q%202017%20-%20Consolidated%20KPI.xlsx!SHSJ!R42C1:R44C2" TargetMode="External"/><Relationship Id="rId4" Type="http://schemas.openxmlformats.org/officeDocument/2006/relationships/image" Target="../media/image55.emf"/></Relationships>
</file>

<file path=ppt/slides/_rels/slide33.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file:///\\mymswnas01\fa\SUNREIT\SUNREIT(HQ)\Finance\Report%20for%20month%20&amp;%20quarterly\Quarterly%20announcement\FYE2017\1Q%202017\Workings\KPI\1Q%202017%20-%20Consolidated%20KPI.xlsx!SPH!%5b1Q%202017%20-%20Consolidated%20KPI.xlsx%5dSPH%20Chart%203" TargetMode="External"/><Relationship Id="rId7" Type="http://schemas.openxmlformats.org/officeDocument/2006/relationships/oleObject" Target="file:///\\mymswnas01\fa\SUNREIT\SUNREIT(HQ)\Finance\Report%20for%20month%20&amp;%20quarterly\Quarterly%20announcement\FYE2017\1Q%202017\Workings\KPI\1Q%202017%20-%20Consolidated%20KPI.xlsx!SPH!%5b1Q%202017%20-%20Consolidated%20KPI.xlsx%5dSPH%20Chart%2010" TargetMode="Externa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9.emf"/><Relationship Id="rId5" Type="http://schemas.openxmlformats.org/officeDocument/2006/relationships/oleObject" Target="file:///\\mymswnas01\fa\SUNREIT\SUNREIT(HQ)\Finance\Report%20for%20month%20&amp;%20quarterly\Quarterly%20announcement\FYE2017\1Q%202017\Workings\KPI\1Q%202017%20-%20Consolidated%20KPI.xlsx!SPH!R41C1:R43C2" TargetMode="External"/><Relationship Id="rId4" Type="http://schemas.openxmlformats.org/officeDocument/2006/relationships/image" Target="../media/image58.emf"/></Relationships>
</file>

<file path=ppt/slides/_rels/slide34.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file:///\\mymswnas01\fa\SUNREIT\SUNREIT(HQ)\Finance\Report%20for%20month%20&amp;%20quarterly\Quarterly%20announcement\FYE2017\1Q%202017\Workings\KPI\1Q%202017%20-%20Consolidated%20KPI.xlsx!SHG!%5b1Q%202017%20-%20Consolidated%20KPI.xlsx%5dSHG%20Chart%203" TargetMode="External"/><Relationship Id="rId7" Type="http://schemas.openxmlformats.org/officeDocument/2006/relationships/oleObject" Target="file:///\\mymswnas01\fa\SUNREIT\SUNREIT(HQ)\Finance\Report%20for%20month%20&amp;%20quarterly\Quarterly%20announcement\FYE2017\1Q%202017\Workings\KPI\1Q%202017%20-%20Consolidated%20KPI.xlsx!SHG!R42C1:R44C2" TargetMode="External"/><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2.emf"/><Relationship Id="rId5" Type="http://schemas.openxmlformats.org/officeDocument/2006/relationships/oleObject" Target="file:///\\mymswnas01\fa\SUNREIT\SUNREIT(HQ)\Finance\Report%20for%20month%20&amp;%20quarterly\Quarterly%20announcement\FYE2017\1Q%202017\Workings\KPI\1Q%202017%20-%20Consolidated%20KPI.xlsx!SHG!%5b1Q%202017%20-%20Consolidated%20KPI.xlsx%5dSHG%20Chart%2010" TargetMode="External"/><Relationship Id="rId4" Type="http://schemas.openxmlformats.org/officeDocument/2006/relationships/image" Target="../media/image61.emf"/></Relationships>
</file>

<file path=ppt/slides/_rels/slide35.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KPI\1Q%202017%20-%20Consolidated%20KPI.xlsx!MSW!%5b1Q%202017%20-%20Consolidated%20KPI.xlsx%5dMSW%20Chart%205" TargetMode="External"/><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5.emf"/><Relationship Id="rId5" Type="http://schemas.openxmlformats.org/officeDocument/2006/relationships/oleObject" Target="file:///\\MYMSWNAS01.SUNWAY.COM\Finance\SUNREIT\SUNREIT(HQ)\Finance\Report%20for%20month%20&amp;%20quarterly\Quarterly%20announcement\FYE2017\1Q%202017\Workings\KPI\1Q%202017%20-%20Consolidated%20KPI.xlsx!MSW!%5b1Q%202017%20-%20Consolidated%20KPI.xlsx%5dMSW%20Chart%207" TargetMode="External"/><Relationship Id="rId4" Type="http://schemas.openxmlformats.org/officeDocument/2006/relationships/image" Target="../media/image64.emf"/></Relationships>
</file>

<file path=ppt/slides/_rels/slide36.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KPI\1Q%202017%20-%20Consolidated%20KPI.xlsx!MSW!%5b1Q%202017%20-%20Consolidated%20KPI.xlsx%5dMSW%20Chart%201" TargetMode="Externa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7.emf"/><Relationship Id="rId5" Type="http://schemas.openxmlformats.org/officeDocument/2006/relationships/oleObject" Target="file:///\\MYMSWNAS01.SUNWAY.COM\Finance\SUNREIT\SUNREIT(HQ)\Finance\Report%20for%20month%20&amp;%20quarterly\Quarterly%20announcement\FYE2017\1Q%202017\Workings\KPI\1Q%202017%20-%20Consolidated%20KPI.xlsx!MSW!%5b1Q%202017%20-%20Consolidated%20KPI.xlsx%5dMSW%20Chart%202" TargetMode="External"/><Relationship Id="rId4" Type="http://schemas.openxmlformats.org/officeDocument/2006/relationships/image" Target="../media/image66.emf"/></Relationships>
</file>

<file path=ppt/slides/_rels/slide37.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KPI\1Q%202017%20-%20Consolidated%20KPI.xlsx!ST!%5b1Q%202017%20-%20Consolidated%20KPI.xlsx%5dST%20Chart%205" TargetMode="External"/><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69.emf"/><Relationship Id="rId5" Type="http://schemas.openxmlformats.org/officeDocument/2006/relationships/oleObject" Target="file:///\\MYMSWNAS01.SUNWAY.COM\Finance\SUNREIT\SUNREIT(HQ)\Finance\Report%20for%20month%20&amp;%20quarterly\Quarterly%20announcement\FYE2017\1Q%202017\Workings\KPI\1Q%202017%20-%20Consolidated%20KPI.xlsx!ST!%5b1Q%202017%20-%20Consolidated%20KPI.xlsx%5dST%20Chart%207" TargetMode="External"/><Relationship Id="rId4" Type="http://schemas.openxmlformats.org/officeDocument/2006/relationships/image" Target="../media/image68.emf"/></Relationships>
</file>

<file path=ppt/slides/_rels/slide38.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KPI\1Q%202017%20-%20Consolidated%20KPI.xlsx!ST!%5b1Q%202017%20-%20Consolidated%20KPI.xlsx%5dST%20Chart%201" TargetMode="External"/><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71.emf"/><Relationship Id="rId5" Type="http://schemas.openxmlformats.org/officeDocument/2006/relationships/oleObject" Target="file:///\\MYMSWNAS01.SUNWAY.COM\Finance\SUNREIT\SUNREIT(HQ)\Finance\Report%20for%20month%20&amp;%20quarterly\Quarterly%20announcement\FYE2017\1Q%202017\Workings\KPI\1Q%202017%20-%20Consolidated%20KPI.xlsx!ST!%5b1Q%202017%20-%20Consolidated%20KPI.xlsx%5dST%20Chart%202" TargetMode="External"/><Relationship Id="rId4" Type="http://schemas.openxmlformats.org/officeDocument/2006/relationships/image" Target="../media/image70.emf"/></Relationships>
</file>

<file path=ppt/slides/_rels/slide39.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KPI\1Q%202017%20-%20Consolidated%20KPI.xlsx!SPT!%5b1Q%202017%20-%20Consolidated%20KPI.xlsx%5dSPT%20Chart%205" TargetMode="Externa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73.emf"/><Relationship Id="rId5" Type="http://schemas.openxmlformats.org/officeDocument/2006/relationships/oleObject" Target="file:///\\MYMSWNAS01.SUNWAY.COM\Finance\SUNREIT\SUNREIT(HQ)\Finance\Report%20for%20month%20&amp;%20quarterly\Quarterly%20announcement\FYE2017\1Q%202017\Workings\KPI\1Q%202017%20-%20Consolidated%20KPI.xlsx!SPT!%5b1Q%202017%20-%20Consolidated%20KPI.xlsx%5dSPT%20Chart%207" TargetMode="External"/><Relationship Id="rId4" Type="http://schemas.openxmlformats.org/officeDocument/2006/relationships/image" Target="../media/image7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KPI\1Q%202017%20-%20Consolidated%20KPI.xlsx!SPT!%5b1Q%202017%20-%20Consolidated%20KPI.xlsx%5dSPT%20Chart%208" TargetMode="Externa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75.emf"/><Relationship Id="rId5" Type="http://schemas.openxmlformats.org/officeDocument/2006/relationships/oleObject" Target="file:///\\MYMSWNAS01.SUNWAY.COM\Finance\SUNREIT\SUNREIT(HQ)\Finance\Report%20for%20month%20&amp;%20quarterly\Quarterly%20announcement\FYE2017\1Q%202017\Workings\KPI\1Q%202017%20-%20Consolidated%20KPI.xlsx!SPT!%5b1Q%202017%20-%20Consolidated%20KPI.xlsx%5dSPT%20Chart%201" TargetMode="External"/><Relationship Id="rId4" Type="http://schemas.openxmlformats.org/officeDocument/2006/relationships/image" Target="../media/image74.emf"/></Relationships>
</file>

<file path=ppt/slides/_rels/slide41.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KPI\1Q%202017%20-%20Consolidated%20KPI.xlsx!WS!%5b1Q%202017%20-%20Consolidated%20KPI.xlsx%5dWS%20Chart%205" TargetMode="External"/><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7.emf"/><Relationship Id="rId5" Type="http://schemas.openxmlformats.org/officeDocument/2006/relationships/oleObject" Target="file:///\\MYMSWNAS01.SUNWAY.COM\Finance\SUNREIT\SUNREIT(HQ)\Finance\Report%20for%20month%20&amp;%20quarterly\Quarterly%20announcement\FYE2017\1Q%202017\Workings\KPI\1Q%202017%20-%20Consolidated%20KPI.xlsx!WS!%5b1Q%202017%20-%20Consolidated%20KPI.xlsx%5dWS%20Chart%207" TargetMode="External"/><Relationship Id="rId4" Type="http://schemas.openxmlformats.org/officeDocument/2006/relationships/image" Target="../media/image76.emf"/></Relationships>
</file>

<file path=ppt/slides/_rels/slide42.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KPI\1Q%202017%20-%20Consolidated%20KPI.xlsx!WS!%5b1Q%202017%20-%20Consolidated%20KPI.xlsx%5dWS%20Chart%201" TargetMode="External"/><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79.emf"/><Relationship Id="rId5" Type="http://schemas.openxmlformats.org/officeDocument/2006/relationships/oleObject" Target="file:///\\MYMSWNAS01.SUNWAY.COM\Finance\SUNREIT\SUNREIT(HQ)\Finance\Report%20for%20month%20&amp;%20quarterly\Quarterly%20announcement\FYE2017\1Q%202017\Workings\KPI\1Q%202017%20-%20Consolidated%20KPI.xlsx!WS!%5b1Q%202017%20-%20Consolidated%20KPI.xlsx%5dWS%20Chart%202" TargetMode="External"/><Relationship Id="rId4" Type="http://schemas.openxmlformats.org/officeDocument/2006/relationships/image" Target="../media/image7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1Q%202017%20-%20Report.xlsx!Highlights!R3C2:R9C4"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1Q%202017%20-%20Report.xlsx!Highlights!R11C2:R25C4"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file:///\\MYMSWNAS01.SUNWAY.COM\Finance\SUNREIT\SUNREIT(HQ)\Finance\Report%20for%20month%20&amp;%20quarterly\Quarterly%20announcement\FYE2017\1Q%202017\Workings\1Q%202017%20-%20Report.xlsx!PL!%5b1Q%202017%20-%20Report.xlsx%5dPL%20Chart%202" TargetMode="Externa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file:///\\MYMSWNAS01.SUNWAY.COM\Finance\SUNREIT\SUNREIT(HQ)\Finance\Report%20for%20month%20&amp;%20quarterly\Quarterly%20announcement\FYE2017\1Q%202017\Workings\1Q%202017%20-%20Report.xlsx!PL!%5b1Q%202017%20-%20Report.xlsx%5dPL%20Chart%2021" TargetMode="External"/><Relationship Id="rId5" Type="http://schemas.openxmlformats.org/officeDocument/2006/relationships/image" Target="../media/image13.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file:///\\MYMSWNAS01.SUNWAY.COM\Finance\SUNREIT\SUNREIT(HQ)\Finance\Report%20for%20month%20&amp;%20quarterly\Quarterly%20announcement\FYE2017\1Q%202017\Workings\1Q%202017%20-%20Report.xlsx!PL!%5b1Q%202017%20-%20Report.xlsx%5dPL%20Chart%2030"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emf"/><Relationship Id="rId5" Type="http://schemas.openxmlformats.org/officeDocument/2006/relationships/oleObject" Target="file:///\\MYMSWNAS01.SUNWAY.COM\Finance\SUNREIT\SUNREIT(HQ)\Finance\Report%20for%20month%20&amp;%20quarterly\Quarterly%20announcement\FYE2017\1Q%202017\Workings\1Q%202017%20-%20Report.xlsx!DPU!%5b1Q%202017%20-%20Report.xlsx%5dDPU%20Chart%205" TargetMode="Externa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4" name="TextBox 3"/>
          <p:cNvSpPr txBox="1"/>
          <p:nvPr/>
        </p:nvSpPr>
        <p:spPr bwMode="auto">
          <a:xfrm>
            <a:off x="0" y="1322793"/>
            <a:ext cx="9144000" cy="5456030"/>
          </a:xfrm>
          <a:prstGeom prst="rect">
            <a:avLst/>
          </a:prstGeom>
          <a:noFill/>
          <a:ln w="9525" algn="ctr">
            <a:noFill/>
            <a:miter lim="800000"/>
            <a:headEnd/>
            <a:tailEnd/>
          </a:ln>
          <a:effectLst/>
        </p:spPr>
        <p:txBody>
          <a:bodyPr wrap="square" lIns="99743" tIns="49872" rIns="99743" bIns="49872" rtlCol="0">
            <a:spAutoFit/>
          </a:bodyPr>
          <a:lstStyle/>
          <a:p>
            <a:pPr algn="ctr">
              <a:spcBef>
                <a:spcPts val="0"/>
              </a:spcBef>
            </a:pPr>
            <a:r>
              <a:rPr lang="en-US" sz="2800" b="1" dirty="0" smtClean="0">
                <a:solidFill>
                  <a:schemeClr val="tx1">
                    <a:lumMod val="85000"/>
                    <a:lumOff val="15000"/>
                  </a:schemeClr>
                </a:solidFill>
                <a:latin typeface="+mj-lt"/>
                <a:cs typeface="+mn-cs"/>
              </a:rPr>
              <a:t>Sunway REIT</a:t>
            </a:r>
          </a:p>
          <a:p>
            <a:pPr algn="ctr">
              <a:spcBef>
                <a:spcPts val="0"/>
              </a:spcBef>
            </a:pPr>
            <a:endParaRPr lang="en-US" sz="2800" b="1" dirty="0" smtClean="0">
              <a:solidFill>
                <a:schemeClr val="tx1">
                  <a:lumMod val="85000"/>
                  <a:lumOff val="15000"/>
                </a:schemeClr>
              </a:solidFill>
              <a:latin typeface="+mj-lt"/>
              <a:cs typeface="+mn-cs"/>
            </a:endParaRPr>
          </a:p>
          <a:p>
            <a:pPr algn="ctr">
              <a:spcBef>
                <a:spcPts val="0"/>
              </a:spcBef>
            </a:pPr>
            <a:r>
              <a:rPr lang="en-US" sz="2800" b="1" dirty="0"/>
              <a:t>Financial </a:t>
            </a:r>
            <a:r>
              <a:rPr lang="en-US" sz="2800" b="1" dirty="0" smtClean="0"/>
              <a:t>Results 1</a:t>
            </a:r>
            <a:r>
              <a:rPr lang="en-US" sz="2800" b="1" baseline="30000" dirty="0" smtClean="0"/>
              <a:t>st</a:t>
            </a:r>
            <a:r>
              <a:rPr lang="en-US" sz="2800" b="1" dirty="0" smtClean="0"/>
              <a:t> </a:t>
            </a:r>
            <a:r>
              <a:rPr lang="en-US" sz="2800" b="1" dirty="0"/>
              <a:t>Quarter Ended </a:t>
            </a:r>
          </a:p>
          <a:p>
            <a:pPr algn="ctr">
              <a:spcBef>
                <a:spcPts val="0"/>
              </a:spcBef>
            </a:pPr>
            <a:r>
              <a:rPr lang="en-US" sz="2800" b="1" dirty="0" smtClean="0"/>
              <a:t>30 September 2016</a:t>
            </a:r>
            <a:endParaRPr lang="en-US" sz="2800" b="1" dirty="0"/>
          </a:p>
          <a:p>
            <a:pPr algn="ctr">
              <a:spcBef>
                <a:spcPts val="0"/>
              </a:spcBef>
            </a:pPr>
            <a:r>
              <a:rPr lang="en-US" sz="2800" b="1" dirty="0"/>
              <a:t>(FYE 30 June </a:t>
            </a:r>
            <a:r>
              <a:rPr lang="en-US" sz="2800" b="1" dirty="0" smtClean="0"/>
              <a:t>2017)</a:t>
            </a:r>
            <a:endParaRPr lang="en-US" sz="2800" b="1" dirty="0"/>
          </a:p>
          <a:p>
            <a:pPr algn="ctr">
              <a:spcBef>
                <a:spcPts val="0"/>
              </a:spcBef>
            </a:pPr>
            <a:endParaRPr lang="en-US" sz="2800" b="1" dirty="0" smtClean="0">
              <a:solidFill>
                <a:schemeClr val="tx1">
                  <a:lumMod val="85000"/>
                  <a:lumOff val="15000"/>
                </a:schemeClr>
              </a:solidFill>
              <a:latin typeface="+mj-lt"/>
            </a:endParaRPr>
          </a:p>
          <a:p>
            <a:pPr algn="ctr">
              <a:spcBef>
                <a:spcPts val="0"/>
              </a:spcBef>
            </a:pPr>
            <a:endParaRPr lang="en-US" sz="2800" b="1" dirty="0">
              <a:solidFill>
                <a:schemeClr val="tx1">
                  <a:lumMod val="85000"/>
                  <a:lumOff val="15000"/>
                </a:schemeClr>
              </a:solidFill>
              <a:latin typeface="+mj-lt"/>
            </a:endParaRPr>
          </a:p>
          <a:p>
            <a:pPr algn="ctr">
              <a:spcBef>
                <a:spcPts val="0"/>
              </a:spcBef>
            </a:pPr>
            <a:endParaRPr lang="en-US" sz="2800" b="1" dirty="0" smtClean="0">
              <a:solidFill>
                <a:schemeClr val="tx1">
                  <a:lumMod val="85000"/>
                  <a:lumOff val="15000"/>
                </a:schemeClr>
              </a:solidFill>
              <a:latin typeface="+mj-lt"/>
            </a:endParaRPr>
          </a:p>
          <a:p>
            <a:pPr algn="ctr">
              <a:spcBef>
                <a:spcPts val="0"/>
              </a:spcBef>
            </a:pPr>
            <a:endParaRPr lang="en-US" sz="2800" b="1" dirty="0" smtClean="0">
              <a:solidFill>
                <a:schemeClr val="tx1">
                  <a:lumMod val="85000"/>
                  <a:lumOff val="15000"/>
                </a:schemeClr>
              </a:solidFill>
              <a:latin typeface="+mj-lt"/>
            </a:endParaRPr>
          </a:p>
          <a:p>
            <a:pPr algn="ctr">
              <a:spcBef>
                <a:spcPts val="0"/>
              </a:spcBef>
            </a:pPr>
            <a:endParaRPr lang="en-US" sz="2800" b="1" dirty="0">
              <a:solidFill>
                <a:schemeClr val="tx1">
                  <a:lumMod val="85000"/>
                  <a:lumOff val="15000"/>
                </a:schemeClr>
              </a:solidFill>
              <a:latin typeface="+mj-lt"/>
            </a:endParaRPr>
          </a:p>
          <a:p>
            <a:pPr algn="ctr">
              <a:spcBef>
                <a:spcPts val="0"/>
              </a:spcBef>
            </a:pPr>
            <a:endParaRPr lang="en-US" sz="2800" b="1" dirty="0" smtClean="0">
              <a:solidFill>
                <a:schemeClr val="tx1">
                  <a:lumMod val="85000"/>
                  <a:lumOff val="15000"/>
                </a:schemeClr>
              </a:solidFill>
              <a:latin typeface="+mj-lt"/>
            </a:endParaRPr>
          </a:p>
          <a:p>
            <a:pPr algn="ctr">
              <a:spcBef>
                <a:spcPts val="0"/>
              </a:spcBef>
            </a:pPr>
            <a:r>
              <a:rPr lang="en-US" sz="2000" b="1" dirty="0" smtClean="0"/>
              <a:t>Announcement </a:t>
            </a:r>
            <a:r>
              <a:rPr lang="en-US" sz="2000" b="1" dirty="0"/>
              <a:t>Date:</a:t>
            </a:r>
          </a:p>
          <a:p>
            <a:pPr algn="ctr">
              <a:spcBef>
                <a:spcPts val="0"/>
              </a:spcBef>
            </a:pPr>
            <a:r>
              <a:rPr lang="en-US" sz="2000" b="1" dirty="0" smtClean="0"/>
              <a:t>27 October 2016</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txBox="1">
            <a:spLocks/>
          </p:cNvSpPr>
          <p:nvPr/>
        </p:nvSpPr>
        <p:spPr>
          <a:xfrm>
            <a:off x="8476130" y="6610529"/>
            <a:ext cx="6858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900" noProof="0" dirty="0" smtClean="0">
                <a:solidFill>
                  <a:schemeClr val="bg1">
                    <a:lumMod val="50000"/>
                  </a:schemeClr>
                </a:solidFill>
                <a:latin typeface="Calibri" pitchFamily="34" charset="0"/>
              </a:rPr>
              <a:t>10</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8" name="Title 4"/>
          <p:cNvSpPr txBox="1">
            <a:spLocks/>
          </p:cNvSpPr>
          <p:nvPr/>
        </p:nvSpPr>
        <p:spPr bwMode="auto">
          <a:xfrm>
            <a:off x="228600" y="-76200"/>
            <a:ext cx="8915400"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400" dirty="0" smtClean="0"/>
              <a:t>Statement of Comprehensive Income – Consolidated</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1135875501"/>
              </p:ext>
            </p:extLst>
          </p:nvPr>
        </p:nvGraphicFramePr>
        <p:xfrm>
          <a:off x="309444" y="700244"/>
          <a:ext cx="8337550" cy="5356246"/>
        </p:xfrm>
        <a:graphic>
          <a:graphicData uri="http://schemas.openxmlformats.org/presentationml/2006/ole">
            <mc:AlternateContent xmlns:mc="http://schemas.openxmlformats.org/markup-compatibility/2006">
              <mc:Choice xmlns:v="urn:schemas-microsoft-com:vml" Requires="v">
                <p:oleObj spid="_x0000_s45154" name="Worksheet" r:id="rId3" imgW="7515308" imgH="4914715" progId="Excel.Sheet.12">
                  <p:link updateAutomatic="1"/>
                </p:oleObj>
              </mc:Choice>
              <mc:Fallback>
                <p:oleObj name="Worksheet" r:id="rId3" imgW="7515308" imgH="4914715" progId="Excel.Sheet.12">
                  <p:link updateAutomatic="1"/>
                  <p:pic>
                    <p:nvPicPr>
                      <p:cNvPr id="2" name="Object 1"/>
                      <p:cNvPicPr/>
                      <p:nvPr/>
                    </p:nvPicPr>
                    <p:blipFill>
                      <a:blip r:embed="rId4"/>
                      <a:stretch>
                        <a:fillRect/>
                      </a:stretch>
                    </p:blipFill>
                    <p:spPr>
                      <a:xfrm>
                        <a:off x="309444" y="700244"/>
                        <a:ext cx="8337550" cy="5356246"/>
                      </a:xfrm>
                      <a:prstGeom prst="rect">
                        <a:avLst/>
                      </a:prstGeom>
                    </p:spPr>
                  </p:pic>
                </p:oleObj>
              </mc:Fallback>
            </mc:AlternateContent>
          </a:graphicData>
        </a:graphic>
      </p:graphicFrame>
      <p:sp>
        <p:nvSpPr>
          <p:cNvPr id="10" name="Rectangle 9"/>
          <p:cNvSpPr/>
          <p:nvPr/>
        </p:nvSpPr>
        <p:spPr>
          <a:xfrm>
            <a:off x="3810982" y="669200"/>
            <a:ext cx="2437417" cy="538729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bwMode="auto">
          <a:xfrm>
            <a:off x="4576933" y="1295400"/>
            <a:ext cx="150254" cy="223829"/>
          </a:xfrm>
          <a:prstGeom prst="rect">
            <a:avLst/>
          </a:prstGeom>
          <a:noFill/>
          <a:ln w="9525" algn="ctr">
            <a:noFill/>
            <a:miter lim="800000"/>
            <a:headEnd/>
            <a:tailEnd/>
          </a:ln>
          <a:effectLst/>
        </p:spPr>
        <p:txBody>
          <a:bodyPr wrap="square" lIns="99743" tIns="49872" rIns="99743" bIns="49872" rtlCol="0">
            <a:spAutoFit/>
          </a:bodyPr>
          <a:lstStyle/>
          <a:p>
            <a:pPr>
              <a:spcBef>
                <a:spcPct val="50000"/>
              </a:spcBef>
            </a:pPr>
            <a:r>
              <a:rPr lang="en-US" sz="800" b="1" dirty="0" smtClean="0">
                <a:solidFill>
                  <a:srgbClr val="0070C0"/>
                </a:solidFill>
                <a:latin typeface="+mj-lt"/>
                <a:cs typeface="+mn-cs"/>
              </a:rPr>
              <a:t>1</a:t>
            </a:r>
            <a:endParaRPr lang="en-GB" sz="800" b="1" dirty="0">
              <a:solidFill>
                <a:srgbClr val="0070C0"/>
              </a:solidFill>
              <a:latin typeface="+mj-lt"/>
              <a:cs typeface="+mn-cs"/>
            </a:endParaRPr>
          </a:p>
        </p:txBody>
      </p:sp>
      <p:sp>
        <p:nvSpPr>
          <p:cNvPr id="13" name="TextBox 12"/>
          <p:cNvSpPr txBox="1"/>
          <p:nvPr/>
        </p:nvSpPr>
        <p:spPr bwMode="auto">
          <a:xfrm>
            <a:off x="4572000" y="1890556"/>
            <a:ext cx="150254" cy="223829"/>
          </a:xfrm>
          <a:prstGeom prst="rect">
            <a:avLst/>
          </a:prstGeom>
          <a:noFill/>
          <a:ln w="9525" algn="ctr">
            <a:noFill/>
            <a:miter lim="800000"/>
            <a:headEnd/>
            <a:tailEnd/>
          </a:ln>
          <a:effectLst/>
        </p:spPr>
        <p:txBody>
          <a:bodyPr wrap="square" lIns="99743" tIns="49872" rIns="99743" bIns="49872" rtlCol="0">
            <a:spAutoFit/>
          </a:bodyPr>
          <a:lstStyle/>
          <a:p>
            <a:pPr>
              <a:spcBef>
                <a:spcPct val="50000"/>
              </a:spcBef>
            </a:pPr>
            <a:r>
              <a:rPr lang="en-US" sz="800" b="1" dirty="0" smtClean="0">
                <a:solidFill>
                  <a:srgbClr val="0070C0"/>
                </a:solidFill>
                <a:latin typeface="+mj-lt"/>
                <a:cs typeface="+mn-cs"/>
              </a:rPr>
              <a:t>2</a:t>
            </a:r>
            <a:endParaRPr lang="en-GB" sz="800" b="1" dirty="0">
              <a:solidFill>
                <a:srgbClr val="0070C0"/>
              </a:solidFill>
              <a:latin typeface="+mj-lt"/>
              <a:cs typeface="+mn-cs"/>
            </a:endParaRPr>
          </a:p>
        </p:txBody>
      </p:sp>
      <p:sp>
        <p:nvSpPr>
          <p:cNvPr id="14" name="TextBox 13"/>
          <p:cNvSpPr txBox="1"/>
          <p:nvPr/>
        </p:nvSpPr>
        <p:spPr bwMode="auto">
          <a:xfrm>
            <a:off x="4572000" y="2603656"/>
            <a:ext cx="188345" cy="223829"/>
          </a:xfrm>
          <a:prstGeom prst="rect">
            <a:avLst/>
          </a:prstGeom>
          <a:noFill/>
          <a:ln w="9525" algn="ctr">
            <a:noFill/>
            <a:miter lim="800000"/>
            <a:headEnd/>
            <a:tailEnd/>
          </a:ln>
          <a:effectLst/>
        </p:spPr>
        <p:txBody>
          <a:bodyPr wrap="square" lIns="99743" tIns="49872" rIns="99743" bIns="49872" rtlCol="0">
            <a:spAutoFit/>
          </a:bodyPr>
          <a:lstStyle/>
          <a:p>
            <a:pPr>
              <a:spcBef>
                <a:spcPct val="50000"/>
              </a:spcBef>
            </a:pPr>
            <a:r>
              <a:rPr lang="en-US" sz="800" b="1" dirty="0" smtClean="0">
                <a:solidFill>
                  <a:srgbClr val="0070C0"/>
                </a:solidFill>
                <a:latin typeface="+mj-lt"/>
                <a:cs typeface="+mn-cs"/>
              </a:rPr>
              <a:t>3</a:t>
            </a:r>
            <a:endParaRPr lang="en-GB" sz="800" b="1" dirty="0">
              <a:solidFill>
                <a:srgbClr val="0070C0"/>
              </a:solidFill>
              <a:latin typeface="+mj-lt"/>
              <a:cs typeface="+mn-cs"/>
            </a:endParaRPr>
          </a:p>
        </p:txBody>
      </p:sp>
      <p:sp>
        <p:nvSpPr>
          <p:cNvPr id="16" name="TextBox 15"/>
          <p:cNvSpPr txBox="1"/>
          <p:nvPr/>
        </p:nvSpPr>
        <p:spPr bwMode="auto">
          <a:xfrm>
            <a:off x="4572000" y="3835903"/>
            <a:ext cx="175654" cy="223829"/>
          </a:xfrm>
          <a:prstGeom prst="rect">
            <a:avLst/>
          </a:prstGeom>
          <a:noFill/>
          <a:ln w="9525" algn="ctr">
            <a:noFill/>
            <a:miter lim="800000"/>
            <a:headEnd/>
            <a:tailEnd/>
          </a:ln>
          <a:effectLst/>
        </p:spPr>
        <p:txBody>
          <a:bodyPr wrap="square" lIns="99743" tIns="49872" rIns="99743" bIns="49872" rtlCol="0">
            <a:spAutoFit/>
          </a:bodyPr>
          <a:lstStyle/>
          <a:p>
            <a:pPr>
              <a:spcBef>
                <a:spcPct val="50000"/>
              </a:spcBef>
            </a:pPr>
            <a:r>
              <a:rPr lang="en-US" sz="800" b="1" dirty="0" smtClean="0">
                <a:solidFill>
                  <a:srgbClr val="0070C0"/>
                </a:solidFill>
                <a:latin typeface="+mj-lt"/>
                <a:cs typeface="+mn-cs"/>
              </a:rPr>
              <a:t>4</a:t>
            </a:r>
            <a:endParaRPr lang="en-GB" sz="800" b="1" dirty="0">
              <a:solidFill>
                <a:srgbClr val="0070C0"/>
              </a:solidFill>
              <a:latin typeface="+mj-lt"/>
              <a:cs typeface="+mn-cs"/>
            </a:endParaRPr>
          </a:p>
        </p:txBody>
      </p:sp>
      <p:sp>
        <p:nvSpPr>
          <p:cNvPr id="17" name="TextBox 16"/>
          <p:cNvSpPr txBox="1"/>
          <p:nvPr/>
        </p:nvSpPr>
        <p:spPr>
          <a:xfrm>
            <a:off x="273050" y="6096000"/>
            <a:ext cx="5137150" cy="246221"/>
          </a:xfrm>
          <a:prstGeom prst="rect">
            <a:avLst/>
          </a:prstGeom>
          <a:noFill/>
        </p:spPr>
        <p:txBody>
          <a:bodyPr wrap="square" rtlCol="0">
            <a:spAutoFit/>
          </a:bodyPr>
          <a:lstStyle/>
          <a:p>
            <a:r>
              <a:rPr lang="en-US" sz="1000" dirty="0">
                <a:latin typeface="+mn-lt"/>
              </a:rPr>
              <a:t>Please refer to next page for explanatory notes. </a:t>
            </a:r>
          </a:p>
        </p:txBody>
      </p:sp>
      <p:sp>
        <p:nvSpPr>
          <p:cNvPr id="12" name="TextBox 11"/>
          <p:cNvSpPr txBox="1"/>
          <p:nvPr/>
        </p:nvSpPr>
        <p:spPr bwMode="auto">
          <a:xfrm>
            <a:off x="4576933" y="2415732"/>
            <a:ext cx="150254" cy="223829"/>
          </a:xfrm>
          <a:prstGeom prst="rect">
            <a:avLst/>
          </a:prstGeom>
          <a:noFill/>
          <a:ln w="9525" algn="ctr">
            <a:noFill/>
            <a:miter lim="800000"/>
            <a:headEnd/>
            <a:tailEnd/>
          </a:ln>
          <a:effectLst/>
        </p:spPr>
        <p:txBody>
          <a:bodyPr wrap="square" lIns="99743" tIns="49872" rIns="99743" bIns="49872" rtlCol="0">
            <a:spAutoFit/>
          </a:bodyPr>
          <a:lstStyle/>
          <a:p>
            <a:pPr>
              <a:spcBef>
                <a:spcPct val="50000"/>
              </a:spcBef>
            </a:pPr>
            <a:r>
              <a:rPr lang="en-US" sz="800" b="1" dirty="0" smtClean="0">
                <a:solidFill>
                  <a:srgbClr val="0070C0"/>
                </a:solidFill>
                <a:latin typeface="+mj-lt"/>
                <a:cs typeface="+mn-cs"/>
              </a:rPr>
              <a:t>2</a:t>
            </a:r>
            <a:endParaRPr lang="en-GB" sz="800" b="1" dirty="0">
              <a:solidFill>
                <a:srgbClr val="0070C0"/>
              </a:solidFill>
              <a:latin typeface="+mj-lt"/>
              <a:cs typeface="+mn-cs"/>
            </a:endParaRPr>
          </a:p>
        </p:txBody>
      </p:sp>
    </p:spTree>
    <p:extLst>
      <p:ext uri="{BB962C8B-B14F-4D97-AF65-F5344CB8AC3E}">
        <p14:creationId xmlns:p14="http://schemas.microsoft.com/office/powerpoint/2010/main" val="3764503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tint val="75000"/>
                  </a:schemeClr>
                </a:solidFill>
                <a:effectLst/>
                <a:uLnTx/>
                <a:uFillTx/>
                <a:latin typeface="Calibri" panose="020F0502020204030204" pitchFamily="34" charset="0"/>
              </a:rPr>
              <a:t>11</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
        <p:nvSpPr>
          <p:cNvPr id="7" name="Title 4"/>
          <p:cNvSpPr txBox="1">
            <a:spLocks/>
          </p:cNvSpPr>
          <p:nvPr/>
        </p:nvSpPr>
        <p:spPr bwMode="auto">
          <a:xfrm>
            <a:off x="228600" y="-76200"/>
            <a:ext cx="8915400"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400" dirty="0" smtClean="0"/>
              <a:t>Statement of Comprehensive Income-Consolidated (Cont’d)</a:t>
            </a:r>
            <a:endParaRPr lang="en-US" sz="2400" dirty="0"/>
          </a:p>
        </p:txBody>
      </p:sp>
      <p:sp>
        <p:nvSpPr>
          <p:cNvPr id="8" name="TextBox 7"/>
          <p:cNvSpPr txBox="1"/>
          <p:nvPr/>
        </p:nvSpPr>
        <p:spPr>
          <a:xfrm>
            <a:off x="228600" y="762000"/>
            <a:ext cx="2057400" cy="400110"/>
          </a:xfrm>
          <a:prstGeom prst="rect">
            <a:avLst/>
          </a:prstGeom>
          <a:noFill/>
        </p:spPr>
        <p:txBody>
          <a:bodyPr wrap="square" rtlCol="0">
            <a:spAutoFit/>
          </a:bodyPr>
          <a:lstStyle/>
          <a:p>
            <a:r>
              <a:rPr lang="en-US" sz="2000" b="1" dirty="0" smtClean="0">
                <a:latin typeface="+mn-lt"/>
              </a:rPr>
              <a:t>Explanation:</a:t>
            </a:r>
            <a:endParaRPr lang="en-US" sz="2000" b="1" dirty="0">
              <a:latin typeface="+mn-lt"/>
            </a:endParaRPr>
          </a:p>
        </p:txBody>
      </p:sp>
      <p:sp>
        <p:nvSpPr>
          <p:cNvPr id="11" name="Rectangle 10"/>
          <p:cNvSpPr/>
          <p:nvPr/>
        </p:nvSpPr>
        <p:spPr>
          <a:xfrm>
            <a:off x="228600" y="1345585"/>
            <a:ext cx="8496201" cy="2308324"/>
          </a:xfrm>
          <a:prstGeom prst="rect">
            <a:avLst/>
          </a:prstGeom>
          <a:solidFill>
            <a:schemeClr val="bg1"/>
          </a:solidFill>
        </p:spPr>
        <p:txBody>
          <a:bodyPr wrap="square">
            <a:spAutoFit/>
          </a:bodyPr>
          <a:lstStyle/>
          <a:p>
            <a:pPr marL="228600" indent="-228600" algn="just">
              <a:spcBef>
                <a:spcPts val="0"/>
              </a:spcBef>
              <a:spcAft>
                <a:spcPts val="0"/>
              </a:spcAft>
              <a:tabLst>
                <a:tab pos="228600" algn="l"/>
              </a:tabLst>
            </a:pPr>
            <a:r>
              <a:rPr lang="en-US" sz="1200" baseline="30000" dirty="0" smtClean="0">
                <a:latin typeface="+mn-lt"/>
              </a:rPr>
              <a:t>1  </a:t>
            </a:r>
            <a:r>
              <a:rPr lang="en-US" sz="1200" dirty="0" smtClean="0">
                <a:latin typeface="+mn-lt"/>
              </a:rPr>
              <a:t> Property operating expenses for 1Q2017 increased by RM1.5 million compared to 1Q2016 mainly due to </a:t>
            </a:r>
            <a:r>
              <a:rPr lang="en-US" sz="1200" dirty="0">
                <a:latin typeface="+mn-lt"/>
              </a:rPr>
              <a:t>o</a:t>
            </a:r>
            <a:r>
              <a:rPr lang="en-US" sz="1200" dirty="0" smtClean="0">
                <a:latin typeface="+mn-lt"/>
              </a:rPr>
              <a:t>perating expenses for </a:t>
            </a:r>
            <a:r>
              <a:rPr lang="en-US" sz="1200" dirty="0">
                <a:latin typeface="+mn-lt"/>
              </a:rPr>
              <a:t>Sunway Putra Mall which re-opened </a:t>
            </a:r>
            <a:r>
              <a:rPr lang="en-US" sz="1200" dirty="0" smtClean="0">
                <a:latin typeface="+mn-lt"/>
              </a:rPr>
              <a:t>in 4Q2015.</a:t>
            </a:r>
          </a:p>
          <a:p>
            <a:pPr marL="228600" indent="-228600" algn="just">
              <a:spcBef>
                <a:spcPts val="0"/>
              </a:spcBef>
              <a:spcAft>
                <a:spcPts val="0"/>
              </a:spcAft>
              <a:buFontTx/>
              <a:buChar char="-"/>
              <a:tabLst>
                <a:tab pos="114300" algn="l"/>
                <a:tab pos="171450" algn="l"/>
              </a:tabLst>
            </a:pPr>
            <a:endParaRPr lang="en-US" sz="1200" dirty="0" smtClean="0">
              <a:solidFill>
                <a:srgbClr val="FF0000"/>
              </a:solidFill>
              <a:latin typeface="+mn-lt"/>
            </a:endParaRPr>
          </a:p>
          <a:p>
            <a:pPr marL="228600" indent="-228600" algn="just">
              <a:spcBef>
                <a:spcPts val="0"/>
              </a:spcBef>
              <a:spcAft>
                <a:spcPts val="0"/>
              </a:spcAft>
              <a:tabLst>
                <a:tab pos="169863" algn="l"/>
              </a:tabLst>
            </a:pPr>
            <a:r>
              <a:rPr lang="en-US" sz="1200" baseline="30000" dirty="0" smtClean="0">
                <a:latin typeface="+mn-lt"/>
              </a:rPr>
              <a:t>2</a:t>
            </a:r>
            <a:r>
              <a:rPr lang="en-US" sz="1200" dirty="0" smtClean="0">
                <a:latin typeface="+mn-lt"/>
              </a:rPr>
              <a:t>	 Included </a:t>
            </a:r>
            <a:r>
              <a:rPr lang="en-US" sz="1200" dirty="0">
                <a:latin typeface="+mn-lt"/>
              </a:rPr>
              <a:t>in other income for </a:t>
            </a:r>
            <a:r>
              <a:rPr lang="en-US" sz="1200" dirty="0" smtClean="0">
                <a:latin typeface="+mn-lt"/>
              </a:rPr>
              <a:t>1Q2016 </a:t>
            </a:r>
            <a:r>
              <a:rPr lang="en-US" sz="1200" dirty="0">
                <a:latin typeface="+mn-lt"/>
              </a:rPr>
              <a:t>was </a:t>
            </a:r>
            <a:r>
              <a:rPr lang="en-US" sz="1200" dirty="0" smtClean="0">
                <a:latin typeface="+mn-lt"/>
              </a:rPr>
              <a:t>fair value gain on interest rate swap amounting to RM3.9 million. For 1Q2017, the fair value on interest rate swap was a loss of RM2.6 million which was included in other trust expenses. Excluding this fair value loss, other trust expenses will be RM0.3 million which is lower than 1Q2016 of RM1.0 million mainly due to legal fees paid for the Industrial Building Allowance case.</a:t>
            </a:r>
          </a:p>
          <a:p>
            <a:pPr marL="228600" indent="-228600" algn="just">
              <a:spcBef>
                <a:spcPts val="0"/>
              </a:spcBef>
              <a:spcAft>
                <a:spcPts val="0"/>
              </a:spcAft>
              <a:tabLst>
                <a:tab pos="169863" algn="l"/>
              </a:tabLst>
            </a:pPr>
            <a:endParaRPr lang="en-US" sz="1200" dirty="0">
              <a:latin typeface="+mn-lt"/>
            </a:endParaRPr>
          </a:p>
          <a:p>
            <a:pPr marL="228600" indent="-228600" algn="just">
              <a:spcBef>
                <a:spcPts val="0"/>
              </a:spcBef>
              <a:spcAft>
                <a:spcPts val="0"/>
              </a:spcAft>
            </a:pPr>
            <a:r>
              <a:rPr lang="en-US" sz="1200" baseline="30000" dirty="0" smtClean="0">
                <a:latin typeface="+mn-lt"/>
              </a:rPr>
              <a:t>3	</a:t>
            </a:r>
            <a:r>
              <a:rPr lang="en-US" sz="1200" dirty="0" smtClean="0">
                <a:latin typeface="+mn-lt"/>
              </a:rPr>
              <a:t>Finance </a:t>
            </a:r>
            <a:r>
              <a:rPr lang="en-US" sz="1200" dirty="0">
                <a:latin typeface="+mn-lt"/>
              </a:rPr>
              <a:t>costs for </a:t>
            </a:r>
            <a:r>
              <a:rPr lang="en-US" sz="1200" dirty="0" smtClean="0">
                <a:latin typeface="+mn-lt"/>
              </a:rPr>
              <a:t>1Q2017 </a:t>
            </a:r>
            <a:r>
              <a:rPr lang="en-US" sz="1200" dirty="0">
                <a:latin typeface="+mn-lt"/>
              </a:rPr>
              <a:t>was </a:t>
            </a:r>
            <a:r>
              <a:rPr lang="en-US" sz="1200" dirty="0" smtClean="0">
                <a:latin typeface="+mn-lt"/>
              </a:rPr>
              <a:t>higher </a:t>
            </a:r>
            <a:r>
              <a:rPr lang="en-US" sz="1200" dirty="0">
                <a:latin typeface="+mn-lt"/>
              </a:rPr>
              <a:t>by </a:t>
            </a:r>
            <a:r>
              <a:rPr lang="en-US" sz="1200" dirty="0" smtClean="0">
                <a:latin typeface="+mn-lt"/>
              </a:rPr>
              <a:t>RM0.3 </a:t>
            </a:r>
            <a:r>
              <a:rPr lang="en-US" sz="1200" dirty="0">
                <a:latin typeface="+mn-lt"/>
              </a:rPr>
              <a:t>million compared to </a:t>
            </a:r>
            <a:r>
              <a:rPr lang="en-US" sz="1200" dirty="0" smtClean="0">
                <a:latin typeface="+mn-lt"/>
              </a:rPr>
              <a:t>1Q2016 mainly due to higher loan principal amount </a:t>
            </a:r>
            <a:r>
              <a:rPr lang="en-US" sz="1200" dirty="0">
                <a:latin typeface="+mn-lt"/>
              </a:rPr>
              <a:t>to fund capital </a:t>
            </a:r>
            <a:r>
              <a:rPr lang="en-US" sz="1200" dirty="0" smtClean="0">
                <a:latin typeface="+mn-lt"/>
              </a:rPr>
              <a:t>expenditure.</a:t>
            </a:r>
          </a:p>
          <a:p>
            <a:pPr marL="228600" indent="-228600" algn="just">
              <a:spcBef>
                <a:spcPts val="0"/>
              </a:spcBef>
              <a:spcAft>
                <a:spcPts val="0"/>
              </a:spcAft>
            </a:pPr>
            <a:endParaRPr lang="en-US" sz="1200" dirty="0">
              <a:solidFill>
                <a:srgbClr val="FF0000"/>
              </a:solidFill>
              <a:latin typeface="+mn-lt"/>
            </a:endParaRPr>
          </a:p>
          <a:p>
            <a:pPr marL="228600" indent="-228600" algn="just">
              <a:spcBef>
                <a:spcPts val="0"/>
              </a:spcBef>
              <a:spcAft>
                <a:spcPts val="0"/>
              </a:spcAft>
            </a:pPr>
            <a:r>
              <a:rPr lang="en-US" sz="1200" baseline="30000" dirty="0" smtClean="0">
                <a:latin typeface="+mn-lt"/>
              </a:rPr>
              <a:t>4 </a:t>
            </a:r>
            <a:r>
              <a:rPr lang="en-US" sz="1200" dirty="0" smtClean="0">
                <a:latin typeface="+mn-lt"/>
              </a:rPr>
              <a:t>  Represent fair value loss on interest rate swap.</a:t>
            </a:r>
            <a:endParaRPr lang="en-US" sz="1200" dirty="0">
              <a:latin typeface="+mn-lt"/>
            </a:endParaRPr>
          </a:p>
        </p:txBody>
      </p:sp>
    </p:spTree>
    <p:extLst>
      <p:ext uri="{BB962C8B-B14F-4D97-AF65-F5344CB8AC3E}">
        <p14:creationId xmlns:p14="http://schemas.microsoft.com/office/powerpoint/2010/main" val="453363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2135208840"/>
              </p:ext>
            </p:extLst>
          </p:nvPr>
        </p:nvGraphicFramePr>
        <p:xfrm>
          <a:off x="206375" y="705995"/>
          <a:ext cx="4448175" cy="5612256"/>
        </p:xfrm>
        <a:graphic>
          <a:graphicData uri="http://schemas.openxmlformats.org/presentationml/2006/ole">
            <mc:AlternateContent xmlns:mc="http://schemas.openxmlformats.org/markup-compatibility/2006">
              <mc:Choice xmlns:v="urn:schemas-microsoft-com:vml" Requires="v">
                <p:oleObj spid="_x0000_s46246" name="Worksheet" r:id="rId3" imgW="4448213" imgH="5515153" progId="Excel.Sheet.12">
                  <p:link updateAutomatic="1"/>
                </p:oleObj>
              </mc:Choice>
              <mc:Fallback>
                <p:oleObj name="Worksheet" r:id="rId3" imgW="4448213" imgH="5515153" progId="Excel.Sheet.12">
                  <p:link updateAutomatic="1"/>
                  <p:pic>
                    <p:nvPicPr>
                      <p:cNvPr id="2" name="Object 1"/>
                      <p:cNvPicPr/>
                      <p:nvPr/>
                    </p:nvPicPr>
                    <p:blipFill>
                      <a:blip r:embed="rId4"/>
                      <a:stretch>
                        <a:fillRect/>
                      </a:stretch>
                    </p:blipFill>
                    <p:spPr>
                      <a:xfrm>
                        <a:off x="206375" y="705995"/>
                        <a:ext cx="4448175" cy="5612256"/>
                      </a:xfrm>
                      <a:prstGeom prst="rect">
                        <a:avLst/>
                      </a:prstGeom>
                    </p:spPr>
                  </p:pic>
                </p:oleObj>
              </mc:Fallback>
            </mc:AlternateContent>
          </a:graphicData>
        </a:graphic>
      </p:graphicFrame>
      <p:sp>
        <p:nvSpPr>
          <p:cNvPr id="10"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tint val="75000"/>
                  </a:schemeClr>
                </a:solidFill>
                <a:effectLst/>
                <a:uLnTx/>
                <a:uFillTx/>
                <a:latin typeface="Calibri" panose="020F0502020204030204" pitchFamily="34" charset="0"/>
              </a:rPr>
              <a:t>12</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
        <p:nvSpPr>
          <p:cNvPr id="8" name="Title 4"/>
          <p:cNvSpPr txBox="1">
            <a:spLocks/>
          </p:cNvSpPr>
          <p:nvPr/>
        </p:nvSpPr>
        <p:spPr bwMode="auto">
          <a:xfrm>
            <a:off x="224369" y="-68639"/>
            <a:ext cx="8843431"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800" smtClean="0"/>
              <a:t>Statement of Financial Position – Consolidated</a:t>
            </a:r>
            <a:endParaRPr lang="en-US" sz="2800" dirty="0"/>
          </a:p>
        </p:txBody>
      </p:sp>
      <p:sp>
        <p:nvSpPr>
          <p:cNvPr id="11" name="Rectangle 10"/>
          <p:cNvSpPr/>
          <p:nvPr/>
        </p:nvSpPr>
        <p:spPr>
          <a:xfrm>
            <a:off x="2971800" y="705994"/>
            <a:ext cx="838200" cy="561225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64161" y="5810420"/>
            <a:ext cx="4141192" cy="507831"/>
          </a:xfrm>
          <a:prstGeom prst="rect">
            <a:avLst/>
          </a:prstGeom>
          <a:noFill/>
        </p:spPr>
        <p:txBody>
          <a:bodyPr wrap="square" rtlCol="0">
            <a:spAutoFit/>
          </a:bodyPr>
          <a:lstStyle/>
          <a:p>
            <a:pPr marL="228600" indent="-228600" algn="just"/>
            <a:r>
              <a:rPr lang="en-US" sz="900" baseline="30000" dirty="0">
                <a:latin typeface="+mn-lt"/>
              </a:rPr>
              <a:t>1</a:t>
            </a:r>
            <a:r>
              <a:rPr lang="en-US" sz="900" dirty="0" smtClean="0">
                <a:latin typeface="+mn-lt"/>
              </a:rPr>
              <a:t>   Derivatives in relation to </a:t>
            </a:r>
            <a:r>
              <a:rPr lang="en-US" sz="900" dirty="0">
                <a:latin typeface="+mn-lt"/>
              </a:rPr>
              <a:t>cross currency swap and interest rate </a:t>
            </a:r>
            <a:r>
              <a:rPr lang="en-US" sz="900" dirty="0" smtClean="0">
                <a:latin typeface="+mn-lt"/>
              </a:rPr>
              <a:t>swap contracts as explained in </a:t>
            </a:r>
            <a:r>
              <a:rPr lang="en-US" sz="900" dirty="0">
                <a:latin typeface="+mn-lt"/>
              </a:rPr>
              <a:t>Note B15 of </a:t>
            </a:r>
            <a:r>
              <a:rPr lang="en-US" sz="900" dirty="0" smtClean="0">
                <a:latin typeface="+mn-lt"/>
              </a:rPr>
              <a:t>Quarterly Report in Bursa Announcement. </a:t>
            </a:r>
          </a:p>
        </p:txBody>
      </p:sp>
      <p:sp>
        <p:nvSpPr>
          <p:cNvPr id="2" name="TextBox 1"/>
          <p:cNvSpPr txBox="1"/>
          <p:nvPr/>
        </p:nvSpPr>
        <p:spPr>
          <a:xfrm>
            <a:off x="838200" y="4932528"/>
            <a:ext cx="304800" cy="205184"/>
          </a:xfrm>
          <a:prstGeom prst="rect">
            <a:avLst/>
          </a:prstGeom>
          <a:noFill/>
        </p:spPr>
        <p:txBody>
          <a:bodyPr wrap="square" rtlCol="0">
            <a:spAutoFit/>
          </a:bodyPr>
          <a:lstStyle/>
          <a:p>
            <a:r>
              <a:rPr lang="en-US" sz="1100" baseline="30000" dirty="0" smtClean="0"/>
              <a:t>1</a:t>
            </a:r>
            <a:endParaRPr lang="en-US" sz="1100" baseline="30000" dirty="0"/>
          </a:p>
        </p:txBody>
      </p:sp>
    </p:spTree>
    <p:extLst>
      <p:ext uri="{BB962C8B-B14F-4D97-AF65-F5344CB8AC3E}">
        <p14:creationId xmlns:p14="http://schemas.microsoft.com/office/powerpoint/2010/main" val="320652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13</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
        <p:nvSpPr>
          <p:cNvPr id="9" name="Title 4"/>
          <p:cNvSpPr>
            <a:spLocks noGrp="1"/>
          </p:cNvSpPr>
          <p:nvPr>
            <p:ph type="title"/>
          </p:nvPr>
        </p:nvSpPr>
        <p:spPr>
          <a:xfrm>
            <a:off x="270932" y="-76200"/>
            <a:ext cx="7984068" cy="714356"/>
          </a:xfrm>
        </p:spPr>
        <p:txBody>
          <a:bodyPr/>
          <a:lstStyle/>
          <a:p>
            <a:r>
              <a:rPr lang="en-US" sz="2800" dirty="0" smtClean="0"/>
              <a:t>Debt Profile</a:t>
            </a:r>
            <a:endParaRPr lang="en-US" sz="2800" dirty="0"/>
          </a:p>
        </p:txBody>
      </p:sp>
      <p:graphicFrame>
        <p:nvGraphicFramePr>
          <p:cNvPr id="11" name="Object 10"/>
          <p:cNvGraphicFramePr>
            <a:graphicFrameLocks noChangeAspect="1"/>
          </p:cNvGraphicFramePr>
          <p:nvPr>
            <p:extLst>
              <p:ext uri="{D42A27DB-BD31-4B8C-83A1-F6EECF244321}">
                <p14:modId xmlns:p14="http://schemas.microsoft.com/office/powerpoint/2010/main" val="245745796"/>
              </p:ext>
            </p:extLst>
          </p:nvPr>
        </p:nvGraphicFramePr>
        <p:xfrm>
          <a:off x="284756" y="712338"/>
          <a:ext cx="3933825" cy="4501012"/>
        </p:xfrm>
        <a:graphic>
          <a:graphicData uri="http://schemas.openxmlformats.org/presentationml/2006/ole">
            <mc:AlternateContent xmlns:mc="http://schemas.openxmlformats.org/markup-compatibility/2006">
              <mc:Choice xmlns:v="urn:schemas-microsoft-com:vml" Requires="v">
                <p:oleObj spid="_x0000_s47486" name="Worksheet" r:id="rId3" imgW="3933662" imgH="4009829" progId="Excel.Sheet.12">
                  <p:link updateAutomatic="1"/>
                </p:oleObj>
              </mc:Choice>
              <mc:Fallback>
                <p:oleObj name="Worksheet" r:id="rId3" imgW="3933662" imgH="4009829" progId="Excel.Sheet.12">
                  <p:link updateAutomatic="1"/>
                  <p:pic>
                    <p:nvPicPr>
                      <p:cNvPr id="2" name="Object 1"/>
                      <p:cNvPicPr/>
                      <p:nvPr/>
                    </p:nvPicPr>
                    <p:blipFill>
                      <a:blip r:embed="rId4"/>
                      <a:stretch>
                        <a:fillRect/>
                      </a:stretch>
                    </p:blipFill>
                    <p:spPr>
                      <a:xfrm>
                        <a:off x="284756" y="712338"/>
                        <a:ext cx="3933825" cy="4501012"/>
                      </a:xfrm>
                      <a:prstGeom prst="rect">
                        <a:avLst/>
                      </a:prstGeom>
                    </p:spPr>
                  </p:pic>
                </p:oleObj>
              </mc:Fallback>
            </mc:AlternateContent>
          </a:graphicData>
        </a:graphic>
      </p:graphicFrame>
      <p:sp>
        <p:nvSpPr>
          <p:cNvPr id="13" name="TextBox 12"/>
          <p:cNvSpPr txBox="1"/>
          <p:nvPr/>
        </p:nvSpPr>
        <p:spPr bwMode="auto">
          <a:xfrm flipH="1">
            <a:off x="3132612" y="1552721"/>
            <a:ext cx="228600" cy="208440"/>
          </a:xfrm>
          <a:prstGeom prst="rect">
            <a:avLst/>
          </a:prstGeom>
          <a:noFill/>
          <a:ln w="9525" algn="ctr">
            <a:noFill/>
            <a:miter lim="800000"/>
            <a:headEnd/>
            <a:tailEnd/>
          </a:ln>
          <a:effectLst/>
        </p:spPr>
        <p:txBody>
          <a:bodyPr wrap="square" lIns="99743" tIns="49872" rIns="99743" bIns="49872" rtlCol="0">
            <a:spAutoFit/>
          </a:bodyPr>
          <a:lstStyle/>
          <a:p>
            <a:pPr>
              <a:spcBef>
                <a:spcPct val="50000"/>
              </a:spcBef>
            </a:pPr>
            <a:r>
              <a:rPr lang="en-US" sz="700" b="1" dirty="0" smtClean="0">
                <a:solidFill>
                  <a:srgbClr val="0070C0"/>
                </a:solidFill>
                <a:latin typeface="+mj-lt"/>
                <a:cs typeface="+mn-cs"/>
              </a:rPr>
              <a:t>2</a:t>
            </a:r>
            <a:endParaRPr lang="en-GB" sz="700" b="1" dirty="0">
              <a:solidFill>
                <a:srgbClr val="0070C0"/>
              </a:solidFill>
              <a:latin typeface="+mj-lt"/>
              <a:cs typeface="+mn-cs"/>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520383462"/>
              </p:ext>
            </p:extLst>
          </p:nvPr>
        </p:nvGraphicFramePr>
        <p:xfrm>
          <a:off x="4254500" y="709613"/>
          <a:ext cx="4447168" cy="2479675"/>
        </p:xfrm>
        <a:graphic>
          <a:graphicData uri="http://schemas.openxmlformats.org/presentationml/2006/ole">
            <mc:AlternateContent xmlns:mc="http://schemas.openxmlformats.org/markup-compatibility/2006">
              <mc:Choice xmlns:v="urn:schemas-microsoft-com:vml" Requires="v">
                <p:oleObj spid="_x0000_s47487" name="Worksheet" r:id="rId5" imgW="4790966" imgH="3076612" progId="Excel.Sheet.12">
                  <p:link updateAutomatic="1"/>
                </p:oleObj>
              </mc:Choice>
              <mc:Fallback>
                <p:oleObj name="Worksheet" r:id="rId5" imgW="4790966" imgH="3076612" progId="Excel.Sheet.12">
                  <p:link updateAutomatic="1"/>
                  <p:pic>
                    <p:nvPicPr>
                      <p:cNvPr id="3" name="Object 2"/>
                      <p:cNvPicPr/>
                      <p:nvPr/>
                    </p:nvPicPr>
                    <p:blipFill>
                      <a:blip r:embed="rId6"/>
                      <a:stretch>
                        <a:fillRect/>
                      </a:stretch>
                    </p:blipFill>
                    <p:spPr>
                      <a:xfrm>
                        <a:off x="4254500" y="709613"/>
                        <a:ext cx="4447168" cy="2479675"/>
                      </a:xfrm>
                      <a:prstGeom prst="rect">
                        <a:avLst/>
                      </a:prstGeom>
                    </p:spPr>
                  </p:pic>
                </p:oleObj>
              </mc:Fallback>
            </mc:AlternateContent>
          </a:graphicData>
        </a:graphic>
      </p:graphicFrame>
      <p:sp>
        <p:nvSpPr>
          <p:cNvPr id="15" name="TextBox 14"/>
          <p:cNvSpPr txBox="1"/>
          <p:nvPr/>
        </p:nvSpPr>
        <p:spPr bwMode="auto">
          <a:xfrm flipH="1">
            <a:off x="4034366" y="1143000"/>
            <a:ext cx="228600" cy="208440"/>
          </a:xfrm>
          <a:prstGeom prst="rect">
            <a:avLst/>
          </a:prstGeom>
          <a:noFill/>
          <a:ln w="9525" algn="ctr">
            <a:noFill/>
            <a:miter lim="800000"/>
            <a:headEnd/>
            <a:tailEnd/>
          </a:ln>
          <a:effectLst/>
        </p:spPr>
        <p:txBody>
          <a:bodyPr wrap="square" lIns="99743" tIns="49872" rIns="99743" bIns="49872" rtlCol="0">
            <a:spAutoFit/>
          </a:bodyPr>
          <a:lstStyle/>
          <a:p>
            <a:pPr>
              <a:spcBef>
                <a:spcPct val="50000"/>
              </a:spcBef>
            </a:pPr>
            <a:r>
              <a:rPr lang="en-GB" sz="700" b="1" dirty="0" smtClean="0">
                <a:solidFill>
                  <a:srgbClr val="0070C0"/>
                </a:solidFill>
                <a:latin typeface="+mj-lt"/>
                <a:cs typeface="+mn-cs"/>
              </a:rPr>
              <a:t>1</a:t>
            </a:r>
            <a:endParaRPr lang="en-GB" sz="700" b="1" dirty="0">
              <a:solidFill>
                <a:srgbClr val="0070C0"/>
              </a:solidFill>
              <a:latin typeface="+mj-lt"/>
              <a:cs typeface="+mn-cs"/>
            </a:endParaRPr>
          </a:p>
        </p:txBody>
      </p:sp>
      <p:sp>
        <p:nvSpPr>
          <p:cNvPr id="16" name="TextBox 15"/>
          <p:cNvSpPr txBox="1"/>
          <p:nvPr/>
        </p:nvSpPr>
        <p:spPr>
          <a:xfrm>
            <a:off x="5209100" y="1905000"/>
            <a:ext cx="152400" cy="200055"/>
          </a:xfrm>
          <a:prstGeom prst="rect">
            <a:avLst/>
          </a:prstGeom>
          <a:noFill/>
        </p:spPr>
        <p:txBody>
          <a:bodyPr wrap="square" rtlCol="0">
            <a:spAutoFit/>
          </a:bodyPr>
          <a:lstStyle/>
          <a:p>
            <a:r>
              <a:rPr lang="en-US" sz="700" b="1" dirty="0" smtClean="0">
                <a:solidFill>
                  <a:srgbClr val="0070C0"/>
                </a:solidFill>
                <a:latin typeface="+mj-lt"/>
              </a:rPr>
              <a:t>3</a:t>
            </a:r>
            <a:endParaRPr lang="en-US" sz="700" b="1" dirty="0">
              <a:solidFill>
                <a:srgbClr val="0070C0"/>
              </a:solidFill>
              <a:latin typeface="+mj-lt"/>
            </a:endParaRPr>
          </a:p>
        </p:txBody>
      </p:sp>
      <p:sp>
        <p:nvSpPr>
          <p:cNvPr id="17" name="TextBox 16"/>
          <p:cNvSpPr txBox="1"/>
          <p:nvPr/>
        </p:nvSpPr>
        <p:spPr>
          <a:xfrm>
            <a:off x="5278136" y="2668899"/>
            <a:ext cx="152400" cy="200055"/>
          </a:xfrm>
          <a:prstGeom prst="rect">
            <a:avLst/>
          </a:prstGeom>
          <a:noFill/>
        </p:spPr>
        <p:txBody>
          <a:bodyPr wrap="square" rtlCol="0">
            <a:spAutoFit/>
          </a:bodyPr>
          <a:lstStyle/>
          <a:p>
            <a:r>
              <a:rPr lang="en-US" sz="700" b="1" dirty="0" smtClean="0">
                <a:solidFill>
                  <a:srgbClr val="0070C0"/>
                </a:solidFill>
                <a:latin typeface="+mj-lt"/>
              </a:rPr>
              <a:t>4</a:t>
            </a:r>
            <a:endParaRPr lang="en-US" sz="700" b="1" dirty="0">
              <a:solidFill>
                <a:srgbClr val="0070C0"/>
              </a:solidFill>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927769451"/>
              </p:ext>
            </p:extLst>
          </p:nvPr>
        </p:nvGraphicFramePr>
        <p:xfrm>
          <a:off x="4259263" y="3219450"/>
          <a:ext cx="2144712" cy="1947863"/>
        </p:xfrm>
        <a:graphic>
          <a:graphicData uri="http://schemas.openxmlformats.org/presentationml/2006/ole">
            <mc:AlternateContent xmlns:mc="http://schemas.openxmlformats.org/markup-compatibility/2006">
              <mc:Choice xmlns:v="urn:schemas-microsoft-com:vml" Requires="v">
                <p:oleObj spid="_x0000_s47488" name="Worksheet" r:id="rId7" imgW="3009828" imgH="2733686" progId="Excel.Sheet.12">
                  <p:link updateAutomatic="1"/>
                </p:oleObj>
              </mc:Choice>
              <mc:Fallback>
                <p:oleObj name="Worksheet" r:id="rId7" imgW="3009828" imgH="2733686" progId="Excel.Sheet.12">
                  <p:link updateAutomatic="1"/>
                  <p:pic>
                    <p:nvPicPr>
                      <p:cNvPr id="14" name="Object 13"/>
                      <p:cNvPicPr/>
                      <p:nvPr/>
                    </p:nvPicPr>
                    <p:blipFill>
                      <a:blip r:embed="rId8"/>
                      <a:stretch>
                        <a:fillRect/>
                      </a:stretch>
                    </p:blipFill>
                    <p:spPr>
                      <a:xfrm>
                        <a:off x="4259263" y="3219450"/>
                        <a:ext cx="2144712" cy="1947863"/>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31391043"/>
              </p:ext>
            </p:extLst>
          </p:nvPr>
        </p:nvGraphicFramePr>
        <p:xfrm>
          <a:off x="6429375" y="3219450"/>
          <a:ext cx="2279650" cy="1947863"/>
        </p:xfrm>
        <a:graphic>
          <a:graphicData uri="http://schemas.openxmlformats.org/presentationml/2006/ole">
            <mc:AlternateContent xmlns:mc="http://schemas.openxmlformats.org/markup-compatibility/2006">
              <mc:Choice xmlns:v="urn:schemas-microsoft-com:vml" Requires="v">
                <p:oleObj spid="_x0000_s47489" name="Worksheet" r:id="rId9" imgW="3200574" imgH="2733686" progId="Excel.Sheet.12">
                  <p:link updateAutomatic="1"/>
                </p:oleObj>
              </mc:Choice>
              <mc:Fallback>
                <p:oleObj name="Worksheet" r:id="rId9" imgW="3200574" imgH="2733686" progId="Excel.Sheet.12">
                  <p:link updateAutomatic="1"/>
                  <p:pic>
                    <p:nvPicPr>
                      <p:cNvPr id="15" name="Object 14"/>
                      <p:cNvPicPr/>
                      <p:nvPr/>
                    </p:nvPicPr>
                    <p:blipFill>
                      <a:blip r:embed="rId10"/>
                      <a:stretch>
                        <a:fillRect/>
                      </a:stretch>
                    </p:blipFill>
                    <p:spPr>
                      <a:xfrm>
                        <a:off x="6429375" y="3219450"/>
                        <a:ext cx="2279650" cy="1947863"/>
                      </a:xfrm>
                      <a:prstGeom prst="rect">
                        <a:avLst/>
                      </a:prstGeom>
                    </p:spPr>
                  </p:pic>
                </p:oleObj>
              </mc:Fallback>
            </mc:AlternateContent>
          </a:graphicData>
        </a:graphic>
      </p:graphicFrame>
      <p:sp>
        <p:nvSpPr>
          <p:cNvPr id="20" name="TextBox 19"/>
          <p:cNvSpPr txBox="1"/>
          <p:nvPr/>
        </p:nvSpPr>
        <p:spPr bwMode="auto">
          <a:xfrm>
            <a:off x="228599" y="5299808"/>
            <a:ext cx="8613775" cy="1139464"/>
          </a:xfrm>
          <a:prstGeom prst="rect">
            <a:avLst/>
          </a:prstGeom>
          <a:noFill/>
          <a:ln w="9525" algn="ctr">
            <a:noFill/>
            <a:miter lim="800000"/>
            <a:headEnd/>
            <a:tailEnd/>
          </a:ln>
          <a:effectLst/>
        </p:spPr>
        <p:txBody>
          <a:bodyPr wrap="square" lIns="99743" tIns="49872" rIns="99743" bIns="49872" rtlCol="0">
            <a:spAutoFit/>
          </a:bodyPr>
          <a:lstStyle/>
          <a:p>
            <a:pPr marL="119063" indent="-119063" algn="just">
              <a:spcBef>
                <a:spcPct val="50000"/>
              </a:spcBef>
            </a:pPr>
            <a:r>
              <a:rPr lang="en-US" sz="900" baseline="30000" dirty="0" smtClean="0">
                <a:latin typeface="+mn-lt"/>
                <a:cs typeface="Lucida Sans Unicode" pitchFamily="34" charset="0"/>
              </a:rPr>
              <a:t>1</a:t>
            </a:r>
            <a:r>
              <a:rPr lang="en-US" sz="900" b="0" baseline="30000" dirty="0" smtClean="0">
                <a:latin typeface="+mn-lt"/>
                <a:cs typeface="Lucida Sans Unicode" pitchFamily="34" charset="0"/>
              </a:rPr>
              <a:t>   </a:t>
            </a:r>
            <a:r>
              <a:rPr lang="en-US" sz="900" b="0" dirty="0" smtClean="0">
                <a:latin typeface="+mn-lt"/>
                <a:cs typeface="Lucida Sans Unicode" pitchFamily="34" charset="0"/>
              </a:rPr>
              <a:t>Includes </a:t>
            </a:r>
            <a:r>
              <a:rPr lang="en-US" sz="900" b="0" dirty="0" err="1" smtClean="0">
                <a:latin typeface="+mn-lt"/>
                <a:cs typeface="Lucida Sans Unicode" pitchFamily="34" charset="0"/>
              </a:rPr>
              <a:t>unrealised</a:t>
            </a:r>
            <a:r>
              <a:rPr lang="en-US" sz="900" b="0" dirty="0" smtClean="0">
                <a:latin typeface="+mn-lt"/>
                <a:cs typeface="Lucida Sans Unicode" pitchFamily="34" charset="0"/>
              </a:rPr>
              <a:t> forex </a:t>
            </a:r>
            <a:r>
              <a:rPr lang="en-US" sz="900" dirty="0" smtClean="0">
                <a:latin typeface="+mn-lt"/>
                <a:cs typeface="Lucida Sans Unicode" pitchFamily="34" charset="0"/>
              </a:rPr>
              <a:t>gain</a:t>
            </a:r>
            <a:r>
              <a:rPr lang="en-US" sz="900" b="0" dirty="0" smtClean="0">
                <a:latin typeface="+mn-lt"/>
                <a:cs typeface="Lucida Sans Unicode" pitchFamily="34" charset="0"/>
              </a:rPr>
              <a:t> of RM8.4 million. The 3-year USD100m term loan </a:t>
            </a:r>
            <a:r>
              <a:rPr lang="en-US" sz="900" dirty="0" smtClean="0">
                <a:latin typeface="+mn-lt"/>
                <a:cs typeface="Lucida Sans Unicode" pitchFamily="34" charset="0"/>
              </a:rPr>
              <a:t>is f</a:t>
            </a:r>
            <a:r>
              <a:rPr lang="en-US" sz="900" b="0" dirty="0" smtClean="0">
                <a:latin typeface="+mn-lt"/>
                <a:cs typeface="Lucida Sans Unicode" pitchFamily="34" charset="0"/>
              </a:rPr>
              <a:t>ul</a:t>
            </a:r>
            <a:r>
              <a:rPr lang="en-US" sz="900" dirty="0" smtClean="0">
                <a:latin typeface="+mn-lt"/>
                <a:cs typeface="Lucida Sans Unicode" pitchFamily="34" charset="0"/>
              </a:rPr>
              <a:t>ly hedged with 2-year cross currency swap contracts and </a:t>
            </a:r>
            <a:r>
              <a:rPr lang="en-US" sz="900" dirty="0">
                <a:latin typeface="+mn-lt"/>
                <a:cs typeface="Lucida Sans Unicode" pitchFamily="34" charset="0"/>
              </a:rPr>
              <a:t>interest rate swap contracts</a:t>
            </a:r>
            <a:r>
              <a:rPr lang="en-US" sz="900" dirty="0" smtClean="0">
                <a:latin typeface="+mn-lt"/>
                <a:cs typeface="Lucida Sans Unicode" pitchFamily="34" charset="0"/>
              </a:rPr>
              <a:t> up to its expiry on 5 February 2018.</a:t>
            </a:r>
          </a:p>
          <a:p>
            <a:pPr marL="119063" indent="-119063" algn="just">
              <a:spcBef>
                <a:spcPct val="50000"/>
              </a:spcBef>
            </a:pPr>
            <a:r>
              <a:rPr lang="en-US" sz="900" baseline="30000" dirty="0" smtClean="0">
                <a:latin typeface="+mn-lt"/>
                <a:cs typeface="Lucida Sans Unicode" pitchFamily="34" charset="0"/>
              </a:rPr>
              <a:t>2</a:t>
            </a:r>
            <a:r>
              <a:rPr lang="en-US" sz="900" b="1" baseline="30000" dirty="0" smtClean="0">
                <a:latin typeface="+mn-lt"/>
                <a:cs typeface="Lucida Sans Unicode" pitchFamily="34" charset="0"/>
              </a:rPr>
              <a:t> </a:t>
            </a:r>
            <a:r>
              <a:rPr lang="en-US" sz="900" baseline="30000" dirty="0" smtClean="0">
                <a:latin typeface="+mn-lt"/>
                <a:cs typeface="Lucida Sans Unicode" pitchFamily="34" charset="0"/>
              </a:rPr>
              <a:t>  </a:t>
            </a:r>
            <a:r>
              <a:rPr lang="en-US" sz="900" dirty="0" smtClean="0">
                <a:latin typeface="+mn-lt"/>
                <a:cs typeface="Lucida Sans Unicode" pitchFamily="34" charset="0"/>
              </a:rPr>
              <a:t>The current limit of RM1.1 billion can be increased to RM1.6 billion up to the expiry of the CP </a:t>
            </a:r>
            <a:r>
              <a:rPr lang="en-US" sz="900" dirty="0" err="1" smtClean="0">
                <a:latin typeface="+mn-lt"/>
                <a:cs typeface="Lucida Sans Unicode" pitchFamily="34" charset="0"/>
              </a:rPr>
              <a:t>Programme</a:t>
            </a:r>
            <a:r>
              <a:rPr lang="en-US" sz="900" dirty="0" smtClean="0">
                <a:latin typeface="+mn-lt"/>
                <a:cs typeface="Lucida Sans Unicode" pitchFamily="34" charset="0"/>
              </a:rPr>
              <a:t> in April 2019.</a:t>
            </a:r>
          </a:p>
          <a:p>
            <a:pPr marL="120650" indent="-120650" algn="just">
              <a:spcBef>
                <a:spcPct val="50000"/>
              </a:spcBef>
            </a:pPr>
            <a:r>
              <a:rPr lang="en-US" sz="900" baseline="30000" dirty="0" smtClean="0">
                <a:latin typeface="+mn-lt"/>
                <a:cs typeface="Lucida Sans Unicode" pitchFamily="34" charset="0"/>
              </a:rPr>
              <a:t>3</a:t>
            </a:r>
            <a:r>
              <a:rPr lang="en-US" sz="900" dirty="0">
                <a:latin typeface="+mn-lt"/>
                <a:cs typeface="Lucida Sans Unicode" pitchFamily="34" charset="0"/>
              </a:rPr>
              <a:t>	</a:t>
            </a:r>
            <a:r>
              <a:rPr lang="en-US" sz="900" dirty="0" smtClean="0">
                <a:latin typeface="+mn-lt"/>
                <a:cs typeface="Lucida Sans Unicode" pitchFamily="34" charset="0"/>
              </a:rPr>
              <a:t>In FY2016, Sunway </a:t>
            </a:r>
            <a:r>
              <a:rPr lang="en-US" sz="900" dirty="0">
                <a:latin typeface="+mn-lt"/>
                <a:cs typeface="Lucida Sans Unicode" pitchFamily="34" charset="0"/>
              </a:rPr>
              <a:t>REIT has </a:t>
            </a:r>
            <a:r>
              <a:rPr lang="en-US" sz="900" dirty="0" smtClean="0">
                <a:latin typeface="+mn-lt"/>
                <a:cs typeface="Lucida Sans Unicode" pitchFamily="34" charset="0"/>
              </a:rPr>
              <a:t>converted RM650.0 million of floating rate CP/RL into fixed rate via interest rate swap contracts to manage its exposure to floating rate borrowings.</a:t>
            </a:r>
            <a:endParaRPr lang="en-US" sz="900" dirty="0">
              <a:latin typeface="+mn-lt"/>
              <a:cs typeface="Lucida Sans Unicode" pitchFamily="34" charset="0"/>
            </a:endParaRPr>
          </a:p>
          <a:p>
            <a:pPr marL="114300" indent="-114300" algn="just">
              <a:spcBef>
                <a:spcPct val="50000"/>
              </a:spcBef>
            </a:pPr>
            <a:r>
              <a:rPr lang="en-US" sz="900" baseline="30000" dirty="0" smtClean="0">
                <a:latin typeface="+mn-lt"/>
                <a:cs typeface="Lucida Sans Unicode" pitchFamily="34" charset="0"/>
              </a:rPr>
              <a:t>4</a:t>
            </a:r>
            <a:r>
              <a:rPr lang="en-US" sz="900" dirty="0" smtClean="0">
                <a:latin typeface="+mn-lt"/>
                <a:cs typeface="Lucida Sans Unicode" pitchFamily="34" charset="0"/>
              </a:rPr>
              <a:t>	No </a:t>
            </a:r>
            <a:r>
              <a:rPr lang="en-US" sz="900" dirty="0">
                <a:latin typeface="+mn-lt"/>
                <a:cs typeface="Lucida Sans Unicode" pitchFamily="34" charset="0"/>
              </a:rPr>
              <a:t>refinancing risk as the CP </a:t>
            </a:r>
            <a:r>
              <a:rPr lang="en-US" sz="900" dirty="0" err="1">
                <a:latin typeface="+mn-lt"/>
                <a:cs typeface="Lucida Sans Unicode" pitchFamily="34" charset="0"/>
              </a:rPr>
              <a:t>Programme</a:t>
            </a:r>
            <a:r>
              <a:rPr lang="en-US" sz="900" dirty="0">
                <a:latin typeface="+mn-lt"/>
                <a:cs typeface="Lucida Sans Unicode" pitchFamily="34" charset="0"/>
              </a:rPr>
              <a:t> is fully underwritten by a local financial institution for the entire duration of the </a:t>
            </a:r>
            <a:r>
              <a:rPr lang="en-US" sz="900" dirty="0" err="1">
                <a:latin typeface="+mn-lt"/>
                <a:cs typeface="Lucida Sans Unicode" pitchFamily="34" charset="0"/>
              </a:rPr>
              <a:t>p</a:t>
            </a:r>
            <a:r>
              <a:rPr lang="en-US" sz="900" dirty="0" err="1" smtClean="0">
                <a:latin typeface="+mn-lt"/>
                <a:cs typeface="Lucida Sans Unicode" pitchFamily="34" charset="0"/>
              </a:rPr>
              <a:t>rogramme</a:t>
            </a:r>
            <a:r>
              <a:rPr lang="en-US" sz="900" dirty="0" smtClean="0">
                <a:latin typeface="+mn-lt"/>
                <a:cs typeface="Lucida Sans Unicode" pitchFamily="34" charset="0"/>
              </a:rPr>
              <a:t>.</a:t>
            </a:r>
          </a:p>
        </p:txBody>
      </p:sp>
    </p:spTree>
    <p:extLst>
      <p:ext uri="{BB962C8B-B14F-4D97-AF65-F5344CB8AC3E}">
        <p14:creationId xmlns:p14="http://schemas.microsoft.com/office/powerpoint/2010/main" val="2644357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bwMode="auto">
          <a:xfrm>
            <a:off x="1045032" y="2826327"/>
            <a:ext cx="7315200" cy="914400"/>
          </a:xfrm>
          <a:prstGeom prst="rect">
            <a:avLst/>
          </a:prstGeom>
          <a:solidFill>
            <a:srgbClr val="CC3300"/>
          </a:solid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dirty="0" smtClean="0">
                <a:solidFill>
                  <a:schemeClr val="bg1"/>
                </a:solidFill>
              </a:rPr>
              <a:t>3.	</a:t>
            </a:r>
            <a:r>
              <a:rPr lang="en-US" dirty="0">
                <a:solidFill>
                  <a:schemeClr val="bg1"/>
                </a:solidFill>
              </a:rPr>
              <a:t>1</a:t>
            </a:r>
            <a:r>
              <a:rPr lang="en-US" dirty="0" smtClean="0">
                <a:solidFill>
                  <a:schemeClr val="bg1"/>
                </a:solidFill>
              </a:rPr>
              <a:t>Q 2017 Portfolio Performance</a:t>
            </a:r>
            <a:endParaRPr lang="en-US" dirty="0">
              <a:solidFill>
                <a:schemeClr val="bg1"/>
              </a:solidFill>
            </a:endParaRPr>
          </a:p>
        </p:txBody>
      </p:sp>
      <p:sp>
        <p:nvSpPr>
          <p:cNvPr id="3"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14</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551256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70932" y="-76200"/>
            <a:ext cx="7984068" cy="714356"/>
          </a:xfrm>
        </p:spPr>
        <p:txBody>
          <a:bodyPr/>
          <a:lstStyle/>
          <a:p>
            <a:r>
              <a:rPr lang="en-US" sz="2800" dirty="0"/>
              <a:t>1</a:t>
            </a:r>
            <a:r>
              <a:rPr lang="en-US" sz="2800" dirty="0" smtClean="0"/>
              <a:t>Q 2017 Revenue Contribution</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1883879661"/>
              </p:ext>
            </p:extLst>
          </p:nvPr>
        </p:nvGraphicFramePr>
        <p:xfrm>
          <a:off x="488950" y="1418559"/>
          <a:ext cx="8093075" cy="4715319"/>
        </p:xfrm>
        <a:graphic>
          <a:graphicData uri="http://schemas.openxmlformats.org/presentationml/2006/ole">
            <mc:AlternateContent xmlns:mc="http://schemas.openxmlformats.org/markup-compatibility/2006">
              <mc:Choice xmlns:v="urn:schemas-microsoft-com:vml" Requires="v">
                <p:oleObj spid="_x0000_s48316" name="Worksheet" r:id="rId3" imgW="3857725" imgH="2810009" progId="Excel.Sheet.12">
                  <p:link updateAutomatic="1"/>
                </p:oleObj>
              </mc:Choice>
              <mc:Fallback>
                <p:oleObj name="Worksheet" r:id="rId3" imgW="3857725" imgH="2810009" progId="Excel.Sheet.12">
                  <p:link updateAutomatic="1"/>
                  <p:pic>
                    <p:nvPicPr>
                      <p:cNvPr id="5" name="Object 4"/>
                      <p:cNvPicPr/>
                      <p:nvPr/>
                    </p:nvPicPr>
                    <p:blipFill>
                      <a:blip r:embed="rId4"/>
                      <a:stretch>
                        <a:fillRect/>
                      </a:stretch>
                    </p:blipFill>
                    <p:spPr>
                      <a:xfrm>
                        <a:off x="488950" y="1418559"/>
                        <a:ext cx="8093075" cy="4715319"/>
                      </a:xfrm>
                      <a:prstGeom prst="rect">
                        <a:avLst/>
                      </a:prstGeom>
                    </p:spPr>
                  </p:pic>
                </p:oleObj>
              </mc:Fallback>
            </mc:AlternateContent>
          </a:graphicData>
        </a:graphic>
      </p:graphicFrame>
      <p:sp>
        <p:nvSpPr>
          <p:cNvPr id="10"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457200" y="1380238"/>
            <a:ext cx="8115300" cy="4791962"/>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sp>
        <p:nvSpPr>
          <p:cNvPr id="14" name="Up Arrow 13"/>
          <p:cNvSpPr/>
          <p:nvPr/>
        </p:nvSpPr>
        <p:spPr>
          <a:xfrm>
            <a:off x="2039573" y="2186445"/>
            <a:ext cx="838200" cy="609600"/>
          </a:xfrm>
          <a:prstGeom prst="upArrow">
            <a:avLst/>
          </a:prstGeom>
          <a:solidFill>
            <a:schemeClr val="accent4"/>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b="1">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15" name="TextBox 14"/>
          <p:cNvSpPr txBox="1"/>
          <p:nvPr/>
        </p:nvSpPr>
        <p:spPr>
          <a:xfrm>
            <a:off x="2181203" y="2445875"/>
            <a:ext cx="595047" cy="246221"/>
          </a:xfrm>
          <a:prstGeom prst="rect">
            <a:avLst/>
          </a:prstGeom>
          <a:noFill/>
        </p:spPr>
        <p:txBody>
          <a:bodyPr wrap="square" rtlCol="0">
            <a:spAutoFit/>
          </a:bodyPr>
          <a:lstStyle/>
          <a:p>
            <a:r>
              <a:rPr lang="en-US" sz="1000" b="1" dirty="0" smtClean="0">
                <a:latin typeface="+mn-lt"/>
              </a:rPr>
              <a:t>14.5%</a:t>
            </a:r>
            <a:endParaRPr lang="en-US" sz="1000" b="1" dirty="0">
              <a:latin typeface="+mn-lt"/>
            </a:endParaRPr>
          </a:p>
        </p:txBody>
      </p:sp>
      <p:sp>
        <p:nvSpPr>
          <p:cNvPr id="16" name="Down Arrow 15"/>
          <p:cNvSpPr/>
          <p:nvPr/>
        </p:nvSpPr>
        <p:spPr>
          <a:xfrm>
            <a:off x="3721224" y="3644816"/>
            <a:ext cx="835158" cy="628651"/>
          </a:xfrm>
          <a:prstGeom prst="down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8" name="TextBox 17"/>
          <p:cNvSpPr txBox="1"/>
          <p:nvPr/>
        </p:nvSpPr>
        <p:spPr>
          <a:xfrm>
            <a:off x="3874451" y="3804593"/>
            <a:ext cx="609600" cy="246221"/>
          </a:xfrm>
          <a:prstGeom prst="rect">
            <a:avLst/>
          </a:prstGeom>
          <a:noFill/>
        </p:spPr>
        <p:txBody>
          <a:bodyPr wrap="square" rtlCol="0">
            <a:spAutoFit/>
          </a:bodyPr>
          <a:lstStyle/>
          <a:p>
            <a:r>
              <a:rPr lang="en-US" sz="1000" b="1" dirty="0" smtClean="0">
                <a:solidFill>
                  <a:schemeClr val="bg1"/>
                </a:solidFill>
                <a:latin typeface="+mn-lt"/>
              </a:rPr>
              <a:t>20.4%</a:t>
            </a:r>
            <a:endParaRPr lang="en-US" sz="1000" b="1" dirty="0">
              <a:solidFill>
                <a:schemeClr val="bg1"/>
              </a:solidFill>
              <a:latin typeface="+mn-lt"/>
            </a:endParaRPr>
          </a:p>
        </p:txBody>
      </p:sp>
      <p:sp>
        <p:nvSpPr>
          <p:cNvPr id="19" name="Down Arrow 18"/>
          <p:cNvSpPr/>
          <p:nvPr/>
        </p:nvSpPr>
        <p:spPr>
          <a:xfrm>
            <a:off x="5413242" y="3676631"/>
            <a:ext cx="835158" cy="628651"/>
          </a:xfrm>
          <a:prstGeom prst="down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0" name="TextBox 19"/>
          <p:cNvSpPr txBox="1"/>
          <p:nvPr/>
        </p:nvSpPr>
        <p:spPr>
          <a:xfrm>
            <a:off x="5579535" y="3827352"/>
            <a:ext cx="609600" cy="246221"/>
          </a:xfrm>
          <a:prstGeom prst="rect">
            <a:avLst/>
          </a:prstGeom>
          <a:noFill/>
        </p:spPr>
        <p:txBody>
          <a:bodyPr wrap="square" rtlCol="0">
            <a:spAutoFit/>
          </a:bodyPr>
          <a:lstStyle/>
          <a:p>
            <a:r>
              <a:rPr lang="en-US" sz="1000" b="1" dirty="0" smtClean="0">
                <a:solidFill>
                  <a:schemeClr val="bg1"/>
                </a:solidFill>
                <a:latin typeface="+mn-lt"/>
              </a:rPr>
              <a:t>10.8%</a:t>
            </a:r>
            <a:endParaRPr lang="en-US" sz="1000" b="1" dirty="0">
              <a:solidFill>
                <a:schemeClr val="bg1"/>
              </a:solidFill>
              <a:latin typeface="+mn-lt"/>
            </a:endParaRPr>
          </a:p>
        </p:txBody>
      </p:sp>
      <p:sp>
        <p:nvSpPr>
          <p:cNvPr id="21" name="Up Arrow 20"/>
          <p:cNvSpPr/>
          <p:nvPr/>
        </p:nvSpPr>
        <p:spPr>
          <a:xfrm>
            <a:off x="6972300" y="3640063"/>
            <a:ext cx="838200" cy="609600"/>
          </a:xfrm>
          <a:prstGeom prst="upArrow">
            <a:avLst/>
          </a:prstGeom>
          <a:solidFill>
            <a:schemeClr val="accent4"/>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b="1">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22" name="TextBox 21"/>
          <p:cNvSpPr txBox="1"/>
          <p:nvPr/>
        </p:nvSpPr>
        <p:spPr>
          <a:xfrm>
            <a:off x="7170035" y="3867845"/>
            <a:ext cx="552450" cy="246221"/>
          </a:xfrm>
          <a:prstGeom prst="rect">
            <a:avLst/>
          </a:prstGeom>
          <a:noFill/>
        </p:spPr>
        <p:txBody>
          <a:bodyPr wrap="square" rtlCol="0">
            <a:spAutoFit/>
          </a:bodyPr>
          <a:lstStyle/>
          <a:p>
            <a:r>
              <a:rPr lang="en-US" sz="1000" b="1" dirty="0" smtClean="0">
                <a:latin typeface="+mn-lt"/>
              </a:rPr>
              <a:t>3.8%</a:t>
            </a:r>
            <a:endParaRPr lang="en-US" sz="1000" b="1" dirty="0">
              <a:latin typeface="+mn-lt"/>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736092611"/>
              </p:ext>
            </p:extLst>
          </p:nvPr>
        </p:nvGraphicFramePr>
        <p:xfrm>
          <a:off x="6115050" y="815128"/>
          <a:ext cx="2552700" cy="451038"/>
        </p:xfrm>
        <a:graphic>
          <a:graphicData uri="http://schemas.openxmlformats.org/presentationml/2006/ole">
            <mc:AlternateContent xmlns:mc="http://schemas.openxmlformats.org/markup-compatibility/2006">
              <mc:Choice xmlns:v="urn:schemas-microsoft-com:vml" Requires="v">
                <p:oleObj spid="_x0000_s48317" name="Worksheet" r:id="rId5" imgW="2552543" imgH="352229" progId="Excel.Sheet.12">
                  <p:link updateAutomatic="1"/>
                </p:oleObj>
              </mc:Choice>
              <mc:Fallback>
                <p:oleObj name="Worksheet" r:id="rId5" imgW="2552543" imgH="352229" progId="Excel.Sheet.12">
                  <p:link updateAutomatic="1"/>
                  <p:pic>
                    <p:nvPicPr>
                      <p:cNvPr id="2" name="Object 1"/>
                      <p:cNvPicPr/>
                      <p:nvPr/>
                    </p:nvPicPr>
                    <p:blipFill>
                      <a:blip r:embed="rId6"/>
                      <a:stretch>
                        <a:fillRect/>
                      </a:stretch>
                    </p:blipFill>
                    <p:spPr>
                      <a:xfrm>
                        <a:off x="6115050" y="815128"/>
                        <a:ext cx="2552700" cy="451038"/>
                      </a:xfrm>
                      <a:prstGeom prst="rect">
                        <a:avLst/>
                      </a:prstGeom>
                    </p:spPr>
                  </p:pic>
                </p:oleObj>
              </mc:Fallback>
            </mc:AlternateContent>
          </a:graphicData>
        </a:graphic>
      </p:graphicFrame>
      <p:sp>
        <p:nvSpPr>
          <p:cNvPr id="24" name="TextBox 23"/>
          <p:cNvSpPr txBox="1"/>
          <p:nvPr/>
        </p:nvSpPr>
        <p:spPr>
          <a:xfrm>
            <a:off x="381000" y="6235117"/>
            <a:ext cx="8410884" cy="215444"/>
          </a:xfrm>
          <a:prstGeom prst="rect">
            <a:avLst/>
          </a:prstGeom>
          <a:noFill/>
        </p:spPr>
        <p:txBody>
          <a:bodyPr wrap="square" rtlCol="0">
            <a:spAutoFit/>
          </a:bodyPr>
          <a:lstStyle/>
          <a:p>
            <a:r>
              <a:rPr lang="en-US" sz="800" dirty="0" smtClean="0">
                <a:latin typeface="+mn-lt"/>
              </a:rPr>
              <a:t>Note: Calculation of % of increase/decrease above varies marginally compared to 1Q2017 Quarterly Announcement Pack in Bursa Malaysia’s website due to rounding difference.</a:t>
            </a:r>
            <a:endParaRPr lang="en-US" sz="800" dirty="0">
              <a:latin typeface="+mn-lt"/>
            </a:endParaRPr>
          </a:p>
        </p:txBody>
      </p:sp>
      <p:sp>
        <p:nvSpPr>
          <p:cNvPr id="17"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15</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1468785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1908177561"/>
              </p:ext>
            </p:extLst>
          </p:nvPr>
        </p:nvGraphicFramePr>
        <p:xfrm>
          <a:off x="401638" y="1371599"/>
          <a:ext cx="8480425" cy="4439489"/>
        </p:xfrm>
        <a:graphic>
          <a:graphicData uri="http://schemas.openxmlformats.org/presentationml/2006/ole">
            <mc:AlternateContent xmlns:mc="http://schemas.openxmlformats.org/markup-compatibility/2006">
              <mc:Choice xmlns:v="urn:schemas-microsoft-com:vml" Requires="v">
                <p:oleObj spid="_x0000_s49338" name="Worksheet" r:id="rId3" imgW="9277497" imgH="7067413" progId="Excel.Sheet.12">
                  <p:link updateAutomatic="1"/>
                </p:oleObj>
              </mc:Choice>
              <mc:Fallback>
                <p:oleObj name="Worksheet" r:id="rId3" imgW="9277497" imgH="7067413" progId="Excel.Sheet.12">
                  <p:link updateAutomatic="1"/>
                  <p:pic>
                    <p:nvPicPr>
                      <p:cNvPr id="3" name="Object 2"/>
                      <p:cNvPicPr/>
                      <p:nvPr/>
                    </p:nvPicPr>
                    <p:blipFill>
                      <a:blip r:embed="rId4"/>
                      <a:stretch>
                        <a:fillRect/>
                      </a:stretch>
                    </p:blipFill>
                    <p:spPr>
                      <a:xfrm>
                        <a:off x="401638" y="1371599"/>
                        <a:ext cx="8480425" cy="4439489"/>
                      </a:xfrm>
                      <a:prstGeom prst="rect">
                        <a:avLst/>
                      </a:prstGeom>
                    </p:spPr>
                  </p:pic>
                </p:oleObj>
              </mc:Fallback>
            </mc:AlternateContent>
          </a:graphicData>
        </a:graphic>
      </p:graphicFrame>
      <p:sp>
        <p:nvSpPr>
          <p:cNvPr id="14"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381000" y="1371599"/>
            <a:ext cx="8505825" cy="4475947"/>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sp>
        <p:nvSpPr>
          <p:cNvPr id="15" name="Up Arrow 14"/>
          <p:cNvSpPr/>
          <p:nvPr/>
        </p:nvSpPr>
        <p:spPr>
          <a:xfrm>
            <a:off x="1275907" y="1405778"/>
            <a:ext cx="304800" cy="292059"/>
          </a:xfrm>
          <a:prstGeom prst="upArrow">
            <a:avLst/>
          </a:prstGeom>
          <a:solidFill>
            <a:schemeClr val="accent4"/>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1792730" y="3897705"/>
            <a:ext cx="304800" cy="292059"/>
          </a:xfrm>
          <a:prstGeom prst="upArrow">
            <a:avLst/>
          </a:prstGeom>
          <a:solidFill>
            <a:schemeClr val="accent4"/>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2858193" y="3890444"/>
            <a:ext cx="304800" cy="292059"/>
          </a:xfrm>
          <a:prstGeom prst="upArrow">
            <a:avLst/>
          </a:prstGeom>
          <a:solidFill>
            <a:schemeClr val="accent4"/>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a:off x="3411562" y="3899290"/>
            <a:ext cx="304800" cy="292059"/>
          </a:xfrm>
          <a:prstGeom prst="upArrow">
            <a:avLst/>
          </a:prstGeom>
          <a:solidFill>
            <a:schemeClr val="accent4"/>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3973274" y="3890445"/>
            <a:ext cx="304798" cy="292059"/>
          </a:xfrm>
          <a:prstGeom prst="downArrow">
            <a:avLst/>
          </a:prstGeom>
          <a:solidFill>
            <a:schemeClr val="accent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5021341" y="3890445"/>
            <a:ext cx="304800" cy="292059"/>
          </a:xfrm>
          <a:prstGeom prst="upArrow">
            <a:avLst/>
          </a:prstGeom>
          <a:solidFill>
            <a:schemeClr val="accent4"/>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Down Arrow 20"/>
          <p:cNvSpPr/>
          <p:nvPr/>
        </p:nvSpPr>
        <p:spPr>
          <a:xfrm>
            <a:off x="6646905" y="3899290"/>
            <a:ext cx="304798" cy="292059"/>
          </a:xfrm>
          <a:prstGeom prst="downArrow">
            <a:avLst/>
          </a:prstGeom>
          <a:solidFill>
            <a:schemeClr val="accent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429001" y="1524000"/>
            <a:ext cx="2362199" cy="400110"/>
          </a:xfrm>
          <a:prstGeom prst="rect">
            <a:avLst/>
          </a:prstGeom>
          <a:noFill/>
        </p:spPr>
        <p:txBody>
          <a:bodyPr wrap="square" rtlCol="0">
            <a:spAutoFit/>
          </a:bodyPr>
          <a:lstStyle/>
          <a:p>
            <a:r>
              <a:rPr lang="en-US" sz="2000" b="1" dirty="0" smtClean="0">
                <a:solidFill>
                  <a:srgbClr val="4D4D4D"/>
                </a:solidFill>
                <a:latin typeface="Calibri" panose="020F0502020204030204" pitchFamily="34" charset="0"/>
                <a:cs typeface="Arial" panose="020B0604020202020204" pitchFamily="34" charset="0"/>
              </a:rPr>
              <a:t>By property (</a:t>
            </a:r>
            <a:r>
              <a:rPr lang="en-US" sz="2000" b="1" dirty="0" err="1" smtClean="0">
                <a:solidFill>
                  <a:srgbClr val="4D4D4D"/>
                </a:solidFill>
                <a:latin typeface="Calibri" panose="020F0502020204030204" pitchFamily="34" charset="0"/>
                <a:cs typeface="Arial" panose="020B0604020202020204" pitchFamily="34" charset="0"/>
              </a:rPr>
              <a:t>RM’m</a:t>
            </a:r>
            <a:r>
              <a:rPr lang="en-US" sz="2000" b="1" dirty="0" smtClean="0">
                <a:solidFill>
                  <a:srgbClr val="4D4D4D"/>
                </a:solidFill>
                <a:latin typeface="Calibri" panose="020F0502020204030204" pitchFamily="34" charset="0"/>
                <a:cs typeface="Arial" panose="020B0604020202020204" pitchFamily="34" charset="0"/>
              </a:rPr>
              <a:t>)</a:t>
            </a:r>
            <a:endParaRPr lang="en-US" sz="2000" b="1" dirty="0">
              <a:solidFill>
                <a:srgbClr val="4D4D4D"/>
              </a:solidFill>
              <a:latin typeface="Calibri" panose="020F050202020403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684665642"/>
              </p:ext>
            </p:extLst>
          </p:nvPr>
        </p:nvGraphicFramePr>
        <p:xfrm>
          <a:off x="1066798" y="1203960"/>
          <a:ext cx="2133602" cy="167640"/>
        </p:xfrm>
        <a:graphic>
          <a:graphicData uri="http://schemas.openxmlformats.org/drawingml/2006/table">
            <a:tbl>
              <a:tblPr/>
              <a:tblGrid>
                <a:gridCol w="2133602">
                  <a:extLst>
                    <a:ext uri="{9D8B030D-6E8A-4147-A177-3AD203B41FA5}">
                      <a16:colId xmlns="" xmlns:a16="http://schemas.microsoft.com/office/drawing/2014/main" val="20000"/>
                    </a:ext>
                  </a:extLst>
                </a:gridCol>
              </a:tblGrid>
              <a:tr h="138391">
                <a:tc>
                  <a:txBody>
                    <a:bodyPr/>
                    <a:lstStyle/>
                    <a:p>
                      <a:pPr algn="ctr" fontAlgn="b"/>
                      <a:r>
                        <a:rPr lang="en-US" sz="1100" b="0" i="0" u="none" strike="noStrike" dirty="0">
                          <a:solidFill>
                            <a:srgbClr val="000000"/>
                          </a:solidFill>
                          <a:latin typeface="Calibri"/>
                        </a:rPr>
                        <a:t>Retail</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334137523"/>
              </p:ext>
            </p:extLst>
          </p:nvPr>
        </p:nvGraphicFramePr>
        <p:xfrm>
          <a:off x="3200400" y="1203960"/>
          <a:ext cx="2742822" cy="167640"/>
        </p:xfrm>
        <a:graphic>
          <a:graphicData uri="http://schemas.openxmlformats.org/drawingml/2006/table">
            <a:tbl>
              <a:tblPr/>
              <a:tblGrid>
                <a:gridCol w="2742822">
                  <a:extLst>
                    <a:ext uri="{9D8B030D-6E8A-4147-A177-3AD203B41FA5}">
                      <a16:colId xmlns="" xmlns:a16="http://schemas.microsoft.com/office/drawing/2014/main" val="20000"/>
                    </a:ext>
                  </a:extLst>
                </a:gridCol>
              </a:tblGrid>
              <a:tr h="138391">
                <a:tc>
                  <a:txBody>
                    <a:bodyPr/>
                    <a:lstStyle/>
                    <a:p>
                      <a:pPr algn="ctr" fontAlgn="b"/>
                      <a:r>
                        <a:rPr lang="en-US" sz="1100" b="0" i="0" u="none" strike="noStrike" dirty="0" smtClean="0">
                          <a:solidFill>
                            <a:srgbClr val="000000"/>
                          </a:solidFill>
                          <a:latin typeface="Calibri"/>
                        </a:rPr>
                        <a:t>Hotel</a:t>
                      </a:r>
                      <a:endParaRPr lang="en-US" sz="1100" b="0" i="0" u="none" strike="noStrike" dirty="0">
                        <a:solidFill>
                          <a:srgbClr val="000000"/>
                        </a:solidFill>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18343882"/>
              </p:ext>
            </p:extLst>
          </p:nvPr>
        </p:nvGraphicFramePr>
        <p:xfrm>
          <a:off x="5943222" y="1203960"/>
          <a:ext cx="2210178" cy="167640"/>
        </p:xfrm>
        <a:graphic>
          <a:graphicData uri="http://schemas.openxmlformats.org/drawingml/2006/table">
            <a:tbl>
              <a:tblPr/>
              <a:tblGrid>
                <a:gridCol w="2210178">
                  <a:extLst>
                    <a:ext uri="{9D8B030D-6E8A-4147-A177-3AD203B41FA5}">
                      <a16:colId xmlns="" xmlns:a16="http://schemas.microsoft.com/office/drawing/2014/main" val="20000"/>
                    </a:ext>
                  </a:extLst>
                </a:gridCol>
              </a:tblGrid>
              <a:tr h="138391">
                <a:tc>
                  <a:txBody>
                    <a:bodyPr/>
                    <a:lstStyle/>
                    <a:p>
                      <a:pPr algn="ctr" fontAlgn="b"/>
                      <a:r>
                        <a:rPr lang="en-US" sz="1100" b="0" i="0" u="none" strike="noStrike" dirty="0">
                          <a:solidFill>
                            <a:srgbClr val="000000"/>
                          </a:solidFill>
                          <a:latin typeface="Calibri"/>
                        </a:rPr>
                        <a:t>Office</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208557214"/>
              </p:ext>
            </p:extLst>
          </p:nvPr>
        </p:nvGraphicFramePr>
        <p:xfrm>
          <a:off x="8153400" y="1203960"/>
          <a:ext cx="609600" cy="167640"/>
        </p:xfrm>
        <a:graphic>
          <a:graphicData uri="http://schemas.openxmlformats.org/drawingml/2006/table">
            <a:tbl>
              <a:tblPr/>
              <a:tblGrid>
                <a:gridCol w="609600">
                  <a:extLst>
                    <a:ext uri="{9D8B030D-6E8A-4147-A177-3AD203B41FA5}">
                      <a16:colId xmlns="" xmlns:a16="http://schemas.microsoft.com/office/drawing/2014/main" val="20000"/>
                    </a:ext>
                  </a:extLst>
                </a:gridCol>
              </a:tblGrid>
              <a:tr h="138391">
                <a:tc>
                  <a:txBody>
                    <a:bodyPr/>
                    <a:lstStyle/>
                    <a:p>
                      <a:pPr algn="ctr" fontAlgn="b"/>
                      <a:r>
                        <a:rPr lang="en-US" sz="1100" b="0" i="0" u="none" strike="noStrike" dirty="0" smtClean="0">
                          <a:solidFill>
                            <a:srgbClr val="000000"/>
                          </a:solidFill>
                          <a:latin typeface="Calibri"/>
                        </a:rPr>
                        <a:t>Others</a:t>
                      </a:r>
                      <a:endParaRPr lang="en-US" sz="1100" b="0" i="0" u="none" strike="noStrike" dirty="0">
                        <a:solidFill>
                          <a:srgbClr val="000000"/>
                        </a:solidFill>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046034718"/>
              </p:ext>
            </p:extLst>
          </p:nvPr>
        </p:nvGraphicFramePr>
        <p:xfrm>
          <a:off x="6297613" y="674975"/>
          <a:ext cx="2552700" cy="352425"/>
        </p:xfrm>
        <a:graphic>
          <a:graphicData uri="http://schemas.openxmlformats.org/presentationml/2006/ole">
            <mc:AlternateContent xmlns:mc="http://schemas.openxmlformats.org/markup-compatibility/2006">
              <mc:Choice xmlns:v="urn:schemas-microsoft-com:vml" Requires="v">
                <p:oleObj spid="_x0000_s49339" name="Worksheet" r:id="rId5" imgW="2552543" imgH="352229" progId="Excel.Sheet.12">
                  <p:link updateAutomatic="1"/>
                </p:oleObj>
              </mc:Choice>
              <mc:Fallback>
                <p:oleObj name="Worksheet" r:id="rId5" imgW="2552543" imgH="352229" progId="Excel.Sheet.12">
                  <p:link updateAutomatic="1"/>
                  <p:pic>
                    <p:nvPicPr>
                      <p:cNvPr id="2" name="Object 1"/>
                      <p:cNvPicPr/>
                      <p:nvPr/>
                    </p:nvPicPr>
                    <p:blipFill>
                      <a:blip r:embed="rId6"/>
                      <a:stretch>
                        <a:fillRect/>
                      </a:stretch>
                    </p:blipFill>
                    <p:spPr>
                      <a:xfrm>
                        <a:off x="6297613" y="674975"/>
                        <a:ext cx="2552700" cy="352425"/>
                      </a:xfrm>
                      <a:prstGeom prst="rect">
                        <a:avLst/>
                      </a:prstGeom>
                    </p:spPr>
                  </p:pic>
                </p:oleObj>
              </mc:Fallback>
            </mc:AlternateContent>
          </a:graphicData>
        </a:graphic>
      </p:graphicFrame>
      <p:sp>
        <p:nvSpPr>
          <p:cNvPr id="28" name="Title 4"/>
          <p:cNvSpPr>
            <a:spLocks noGrp="1"/>
          </p:cNvSpPr>
          <p:nvPr>
            <p:ph type="title"/>
          </p:nvPr>
        </p:nvSpPr>
        <p:spPr>
          <a:xfrm>
            <a:off x="270932" y="-82423"/>
            <a:ext cx="7984068" cy="714356"/>
          </a:xfrm>
        </p:spPr>
        <p:txBody>
          <a:bodyPr/>
          <a:lstStyle/>
          <a:p>
            <a:r>
              <a:rPr lang="en-US" sz="2800" dirty="0"/>
              <a:t>1</a:t>
            </a:r>
            <a:r>
              <a:rPr lang="en-US" sz="2800" dirty="0" smtClean="0"/>
              <a:t>Q 2017 Revenue Contribution (Cont’d)</a:t>
            </a:r>
            <a:endParaRPr lang="en-US" sz="2800" dirty="0"/>
          </a:p>
        </p:txBody>
      </p:sp>
      <p:sp>
        <p:nvSpPr>
          <p:cNvPr id="29" name="TextBox 28"/>
          <p:cNvSpPr txBox="1"/>
          <p:nvPr/>
        </p:nvSpPr>
        <p:spPr>
          <a:xfrm>
            <a:off x="283221" y="5905517"/>
            <a:ext cx="3505200" cy="261610"/>
          </a:xfrm>
          <a:prstGeom prst="rect">
            <a:avLst/>
          </a:prstGeom>
          <a:noFill/>
        </p:spPr>
        <p:txBody>
          <a:bodyPr wrap="square" rtlCol="0">
            <a:spAutoFit/>
          </a:bodyPr>
          <a:lstStyle/>
          <a:p>
            <a:r>
              <a:rPr lang="en-US" sz="1100" dirty="0" smtClean="0">
                <a:latin typeface="+mn-lt"/>
              </a:rPr>
              <a:t> Please refer to next page for explanatory notes.</a:t>
            </a:r>
          </a:p>
        </p:txBody>
      </p:sp>
      <p:sp>
        <p:nvSpPr>
          <p:cNvPr id="30" name="TextBox 29"/>
          <p:cNvSpPr txBox="1"/>
          <p:nvPr/>
        </p:nvSpPr>
        <p:spPr>
          <a:xfrm>
            <a:off x="381000" y="6261556"/>
            <a:ext cx="3048000" cy="215444"/>
          </a:xfrm>
          <a:prstGeom prst="rect">
            <a:avLst/>
          </a:prstGeom>
          <a:noFill/>
        </p:spPr>
        <p:txBody>
          <a:bodyPr wrap="square" rtlCol="0">
            <a:spAutoFit/>
          </a:bodyPr>
          <a:lstStyle/>
          <a:p>
            <a:r>
              <a:rPr lang="en-US" sz="800" dirty="0">
                <a:latin typeface="+mn-lt"/>
              </a:rPr>
              <a:t>* Formerly known as </a:t>
            </a:r>
            <a:r>
              <a:rPr lang="en-US" sz="800" dirty="0" smtClean="0">
                <a:latin typeface="+mn-lt"/>
              </a:rPr>
              <a:t>Sunway Pyramid Hotel East.</a:t>
            </a:r>
            <a:endParaRPr lang="en-US" sz="800" dirty="0">
              <a:latin typeface="+mn-lt"/>
            </a:endParaRPr>
          </a:p>
        </p:txBody>
      </p:sp>
      <p:sp>
        <p:nvSpPr>
          <p:cNvPr id="31"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16</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2000100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270932" y="-76200"/>
            <a:ext cx="7984068"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800" dirty="0"/>
              <a:t>1</a:t>
            </a:r>
            <a:r>
              <a:rPr lang="en-US" sz="2800" dirty="0" smtClean="0"/>
              <a:t>Q 2017 Revenue Contribution (Cont’d)</a:t>
            </a:r>
            <a:endParaRPr lang="en-US" sz="2800" dirty="0"/>
          </a:p>
        </p:txBody>
      </p:sp>
      <p:sp>
        <p:nvSpPr>
          <p:cNvPr id="5" name="TextBox 4"/>
          <p:cNvSpPr txBox="1"/>
          <p:nvPr/>
        </p:nvSpPr>
        <p:spPr>
          <a:xfrm>
            <a:off x="304800" y="688069"/>
            <a:ext cx="2057400" cy="400110"/>
          </a:xfrm>
          <a:prstGeom prst="rect">
            <a:avLst/>
          </a:prstGeom>
          <a:noFill/>
        </p:spPr>
        <p:txBody>
          <a:bodyPr wrap="square" rtlCol="0">
            <a:spAutoFit/>
          </a:bodyPr>
          <a:lstStyle/>
          <a:p>
            <a:r>
              <a:rPr lang="en-US" sz="2000" b="1" dirty="0" smtClean="0">
                <a:latin typeface="+mn-lt"/>
              </a:rPr>
              <a:t>Explanation:</a:t>
            </a:r>
            <a:endParaRPr lang="en-US" sz="2000" b="1" dirty="0">
              <a:latin typeface="+mn-lt"/>
            </a:endParaRPr>
          </a:p>
        </p:txBody>
      </p:sp>
      <p:sp>
        <p:nvSpPr>
          <p:cNvPr id="6" name="TextBox 5"/>
          <p:cNvSpPr txBox="1"/>
          <p:nvPr/>
        </p:nvSpPr>
        <p:spPr bwMode="auto">
          <a:xfrm>
            <a:off x="303558" y="1145316"/>
            <a:ext cx="8517279" cy="3486260"/>
          </a:xfrm>
          <a:prstGeom prst="rect">
            <a:avLst/>
          </a:prstGeom>
          <a:solidFill>
            <a:schemeClr val="bg1"/>
          </a:solidFill>
          <a:ln w="9525" algn="ctr">
            <a:noFill/>
            <a:miter lim="800000"/>
            <a:headEnd/>
            <a:tailEnd/>
          </a:ln>
          <a:effectLst/>
        </p:spPr>
        <p:txBody>
          <a:bodyPr wrap="square" lIns="99743" tIns="49872" rIns="99743" bIns="49872">
            <a:spAutoFit/>
          </a:bodyPr>
          <a:lstStyle/>
          <a:p>
            <a:pPr marL="233363" indent="-233363" algn="just">
              <a:spcBef>
                <a:spcPct val="50000"/>
              </a:spcBef>
              <a:defRPr/>
            </a:pPr>
            <a:r>
              <a:rPr lang="en-US" sz="1100" baseline="30000" dirty="0" smtClean="0">
                <a:latin typeface="+mn-lt"/>
              </a:rPr>
              <a:t>1</a:t>
            </a:r>
            <a:r>
              <a:rPr lang="en-US" sz="1100" dirty="0" smtClean="0">
                <a:latin typeface="+mn-lt"/>
              </a:rPr>
              <a:t>	</a:t>
            </a:r>
            <a:r>
              <a:rPr lang="en-US" sz="1100" b="1" dirty="0" smtClean="0">
                <a:latin typeface="+mn-lt"/>
              </a:rPr>
              <a:t>Sunway </a:t>
            </a:r>
            <a:r>
              <a:rPr lang="en-US" sz="1100" b="1" dirty="0">
                <a:latin typeface="+mn-lt"/>
              </a:rPr>
              <a:t>Pyramid </a:t>
            </a:r>
            <a:r>
              <a:rPr lang="en-US" sz="1100" dirty="0">
                <a:latin typeface="+mn-lt"/>
              </a:rPr>
              <a:t>– </a:t>
            </a:r>
            <a:r>
              <a:rPr lang="en-US" sz="1100" dirty="0" smtClean="0">
                <a:latin typeface="+mn-lt"/>
              </a:rPr>
              <a:t>Growth </a:t>
            </a:r>
            <a:r>
              <a:rPr lang="en-US" sz="1100" dirty="0">
                <a:latin typeface="+mn-lt"/>
              </a:rPr>
              <a:t>of 3.3% or RM2.4 million for 1Q2017 compared to 1Q2016 mainly due to higher average net rent per sq. ft</a:t>
            </a:r>
            <a:r>
              <a:rPr lang="en-US" sz="1100" dirty="0" smtClean="0">
                <a:latin typeface="+mn-lt"/>
              </a:rPr>
              <a:t>.</a:t>
            </a:r>
          </a:p>
          <a:p>
            <a:pPr marL="233363" indent="-233363" algn="just">
              <a:spcBef>
                <a:spcPct val="50000"/>
              </a:spcBef>
              <a:defRPr/>
            </a:pPr>
            <a:r>
              <a:rPr lang="en-US" sz="1100" baseline="30000" dirty="0" smtClean="0">
                <a:latin typeface="+mn-lt"/>
              </a:rPr>
              <a:t>2	</a:t>
            </a:r>
            <a:r>
              <a:rPr lang="en-US" sz="1100" b="1" dirty="0" smtClean="0">
                <a:latin typeface="+mn-lt"/>
              </a:rPr>
              <a:t>Sunway Carnival </a:t>
            </a:r>
            <a:r>
              <a:rPr lang="en-US" sz="1100" dirty="0" smtClean="0">
                <a:latin typeface="+mn-lt"/>
              </a:rPr>
              <a:t>– </a:t>
            </a:r>
            <a:r>
              <a:rPr lang="en-US" sz="1100" dirty="0">
                <a:latin typeface="+mn-lt"/>
              </a:rPr>
              <a:t>higher by </a:t>
            </a:r>
            <a:r>
              <a:rPr lang="en-US" sz="1100" dirty="0" smtClean="0">
                <a:latin typeface="+mn-lt"/>
              </a:rPr>
              <a:t>11.4% </a:t>
            </a:r>
            <a:r>
              <a:rPr lang="en-US" sz="1100" dirty="0">
                <a:latin typeface="+mn-lt"/>
              </a:rPr>
              <a:t>or RM1.2 million for 1Q2017 compared to the preceding year corresponding quarter mainly due to completion of </a:t>
            </a:r>
            <a:r>
              <a:rPr lang="en-US" sz="1100" dirty="0" err="1">
                <a:latin typeface="+mn-lt"/>
              </a:rPr>
              <a:t>remodelling</a:t>
            </a:r>
            <a:r>
              <a:rPr lang="en-US" sz="1100" dirty="0">
                <a:latin typeface="+mn-lt"/>
              </a:rPr>
              <a:t> of the 2nd floor new food and beverage ("F&amp;B") area with net </a:t>
            </a:r>
            <a:r>
              <a:rPr lang="en-US" sz="1100" dirty="0" err="1">
                <a:latin typeface="+mn-lt"/>
              </a:rPr>
              <a:t>lettable</a:t>
            </a:r>
            <a:r>
              <a:rPr lang="en-US" sz="1100" dirty="0">
                <a:latin typeface="+mn-lt"/>
              </a:rPr>
              <a:t> area ("NLA") of approximately 16,000 sq. ft. (3% of total NLA) which have progressively opened since 4Q2016. The new F&amp;B area is currently 90% </a:t>
            </a:r>
            <a:r>
              <a:rPr lang="en-US" sz="1100" dirty="0" smtClean="0">
                <a:latin typeface="+mn-lt"/>
              </a:rPr>
              <a:t>tenanted.</a:t>
            </a:r>
          </a:p>
          <a:p>
            <a:pPr marL="233363" indent="-233363" algn="just">
              <a:spcBef>
                <a:spcPct val="50000"/>
              </a:spcBef>
              <a:defRPr/>
            </a:pPr>
            <a:r>
              <a:rPr lang="en-US" sz="1100" baseline="30000" dirty="0" smtClean="0">
                <a:latin typeface="+mn-lt"/>
              </a:rPr>
              <a:t>3</a:t>
            </a:r>
            <a:r>
              <a:rPr lang="en-US" sz="1100" dirty="0" smtClean="0">
                <a:latin typeface="+mn-lt"/>
              </a:rPr>
              <a:t>	</a:t>
            </a:r>
            <a:r>
              <a:rPr lang="en-US" sz="1100" b="1" dirty="0" smtClean="0">
                <a:latin typeface="+mn-lt"/>
              </a:rPr>
              <a:t>Sunway </a:t>
            </a:r>
            <a:r>
              <a:rPr lang="en-US" sz="1100" b="1" dirty="0">
                <a:latin typeface="+mn-lt"/>
              </a:rPr>
              <a:t>Putra Mall </a:t>
            </a:r>
            <a:r>
              <a:rPr lang="en-US" sz="1100" dirty="0" smtClean="0">
                <a:latin typeface="+mn-lt"/>
              </a:rPr>
              <a:t>– Contributed </a:t>
            </a:r>
            <a:r>
              <a:rPr lang="en-US" sz="1100" dirty="0">
                <a:latin typeface="+mn-lt"/>
              </a:rPr>
              <a:t>gross revenue of </a:t>
            </a:r>
            <a:r>
              <a:rPr lang="en-US" sz="1100" dirty="0" smtClean="0">
                <a:latin typeface="+mn-lt"/>
              </a:rPr>
              <a:t>RM12.4 </a:t>
            </a:r>
            <a:r>
              <a:rPr lang="en-US" sz="1100" dirty="0">
                <a:latin typeface="+mn-lt"/>
              </a:rPr>
              <a:t>million for 1Q2017, with an average occupancy of 85.2% as at 30 September </a:t>
            </a:r>
            <a:r>
              <a:rPr lang="en-US" sz="1100" dirty="0" smtClean="0">
                <a:latin typeface="+mn-lt"/>
              </a:rPr>
              <a:t>2016.</a:t>
            </a:r>
          </a:p>
          <a:p>
            <a:pPr marL="233363" indent="-233363" algn="just">
              <a:spcBef>
                <a:spcPct val="50000"/>
              </a:spcBef>
              <a:defRPr/>
            </a:pPr>
            <a:r>
              <a:rPr lang="en-US" sz="1100" baseline="30000" dirty="0" smtClean="0">
                <a:latin typeface="+mn-lt"/>
              </a:rPr>
              <a:t>4 </a:t>
            </a:r>
            <a:r>
              <a:rPr lang="en-US" sz="1100" dirty="0" smtClean="0">
                <a:latin typeface="+mn-lt"/>
              </a:rPr>
              <a:t>  	</a:t>
            </a:r>
            <a:r>
              <a:rPr lang="en-US" sz="1100" b="1" dirty="0" smtClean="0">
                <a:latin typeface="+mn-lt"/>
              </a:rPr>
              <a:t>Sunway Resort Hotel &amp; Spa </a:t>
            </a:r>
            <a:r>
              <a:rPr lang="en-US" sz="1100" dirty="0" smtClean="0">
                <a:latin typeface="+mn-lt"/>
              </a:rPr>
              <a:t>– Higher </a:t>
            </a:r>
            <a:r>
              <a:rPr lang="en-US" sz="1100" dirty="0">
                <a:latin typeface="+mn-lt"/>
              </a:rPr>
              <a:t>by </a:t>
            </a:r>
            <a:r>
              <a:rPr lang="en-US" sz="1100" dirty="0" smtClean="0">
                <a:latin typeface="+mn-lt"/>
              </a:rPr>
              <a:t>4.4% </a:t>
            </a:r>
            <a:r>
              <a:rPr lang="en-US" sz="1100" dirty="0">
                <a:latin typeface="+mn-lt"/>
              </a:rPr>
              <a:t>or RM0.5 million in the current quarter due to better performance contributed by the Middle Eastern holiday season</a:t>
            </a:r>
            <a:r>
              <a:rPr lang="en-US" sz="1100" dirty="0" smtClean="0">
                <a:latin typeface="+mn-lt"/>
              </a:rPr>
              <a:t>.</a:t>
            </a:r>
          </a:p>
          <a:p>
            <a:pPr marL="233363" indent="-233363" algn="just">
              <a:spcBef>
                <a:spcPct val="50000"/>
              </a:spcBef>
              <a:defRPr/>
            </a:pPr>
            <a:r>
              <a:rPr lang="en-US" sz="1100" baseline="30000" dirty="0" smtClean="0">
                <a:latin typeface="+mn-lt"/>
              </a:rPr>
              <a:t>5</a:t>
            </a:r>
            <a:r>
              <a:rPr lang="en-US" sz="1100" dirty="0" smtClean="0">
                <a:latin typeface="+mn-lt"/>
              </a:rPr>
              <a:t>   	</a:t>
            </a:r>
            <a:r>
              <a:rPr lang="en-US" sz="1100" b="1" dirty="0" smtClean="0">
                <a:latin typeface="+mn-lt"/>
              </a:rPr>
              <a:t>Sunway </a:t>
            </a:r>
            <a:r>
              <a:rPr lang="en-US" sz="1100" b="1" dirty="0">
                <a:latin typeface="+mn-lt"/>
              </a:rPr>
              <a:t>Pyramid </a:t>
            </a:r>
            <a:r>
              <a:rPr lang="en-US" sz="1100" b="1" dirty="0" smtClean="0">
                <a:latin typeface="+mn-lt"/>
              </a:rPr>
              <a:t>Hotel *</a:t>
            </a:r>
            <a:r>
              <a:rPr lang="en-US" sz="1100" dirty="0" smtClean="0">
                <a:latin typeface="+mn-lt"/>
              </a:rPr>
              <a:t> – Closed for refurbishment </a:t>
            </a:r>
            <a:r>
              <a:rPr lang="en-US" sz="1100" dirty="0">
                <a:latin typeface="+mn-lt"/>
              </a:rPr>
              <a:t>since April </a:t>
            </a:r>
            <a:r>
              <a:rPr lang="en-US" sz="1100" dirty="0" smtClean="0">
                <a:latin typeface="+mn-lt"/>
              </a:rPr>
              <a:t>2016.</a:t>
            </a:r>
          </a:p>
          <a:p>
            <a:pPr marL="233363" indent="-233363" algn="just">
              <a:spcBef>
                <a:spcPct val="50000"/>
              </a:spcBef>
              <a:defRPr/>
            </a:pPr>
            <a:r>
              <a:rPr lang="en-US" sz="1100" baseline="30000" dirty="0" smtClean="0">
                <a:latin typeface="+mn-lt"/>
              </a:rPr>
              <a:t>6</a:t>
            </a:r>
            <a:r>
              <a:rPr lang="en-US" sz="1100" dirty="0" smtClean="0">
                <a:latin typeface="+mn-lt"/>
              </a:rPr>
              <a:t>	</a:t>
            </a:r>
            <a:r>
              <a:rPr lang="en-US" sz="1100" b="1" dirty="0" smtClean="0">
                <a:latin typeface="+mn-lt"/>
              </a:rPr>
              <a:t>Sunway Putra Hotel </a:t>
            </a:r>
            <a:r>
              <a:rPr lang="en-US" sz="1100" dirty="0">
                <a:latin typeface="+mn-lt"/>
              </a:rPr>
              <a:t>– A</a:t>
            </a:r>
            <a:r>
              <a:rPr lang="en-US" sz="1100" dirty="0" smtClean="0">
                <a:latin typeface="+mn-lt"/>
              </a:rPr>
              <a:t>verage </a:t>
            </a:r>
            <a:r>
              <a:rPr lang="en-US" sz="1100" dirty="0">
                <a:latin typeface="+mn-lt"/>
              </a:rPr>
              <a:t>occupancy rate </a:t>
            </a:r>
            <a:r>
              <a:rPr lang="en-US" sz="1100" dirty="0" smtClean="0">
                <a:latin typeface="+mn-lt"/>
              </a:rPr>
              <a:t>has </a:t>
            </a:r>
            <a:r>
              <a:rPr lang="en-US" sz="1100" dirty="0">
                <a:latin typeface="+mn-lt"/>
              </a:rPr>
              <a:t>improved to 69.0% in </a:t>
            </a:r>
            <a:r>
              <a:rPr lang="en-US" sz="1100" dirty="0" smtClean="0">
                <a:latin typeface="+mn-lt"/>
              </a:rPr>
              <a:t>1Q2017 </a:t>
            </a:r>
            <a:r>
              <a:rPr lang="en-US" sz="1100" dirty="0">
                <a:latin typeface="+mn-lt"/>
              </a:rPr>
              <a:t>compared to 36.5% in </a:t>
            </a:r>
            <a:r>
              <a:rPr lang="en-US" sz="1100" dirty="0" smtClean="0">
                <a:latin typeface="+mn-lt"/>
              </a:rPr>
              <a:t>1Q2016 </a:t>
            </a:r>
            <a:r>
              <a:rPr lang="en-US" sz="1100" dirty="0">
                <a:latin typeface="+mn-lt"/>
              </a:rPr>
              <a:t>as the hotel was still undergoing refurbishment during the same period last year. </a:t>
            </a:r>
            <a:r>
              <a:rPr lang="en-US" sz="1100" dirty="0" smtClean="0">
                <a:latin typeface="+mn-lt"/>
              </a:rPr>
              <a:t>Post completion of refurbishment in 2Q2016, the hotel has embarked on active </a:t>
            </a:r>
            <a:r>
              <a:rPr lang="en-US" sz="1100" dirty="0">
                <a:latin typeface="+mn-lt"/>
              </a:rPr>
              <a:t>marketing activities and promotional rates to regain market shares across all </a:t>
            </a:r>
            <a:r>
              <a:rPr lang="en-US" sz="1100">
                <a:latin typeface="+mn-lt"/>
              </a:rPr>
              <a:t>segments</a:t>
            </a:r>
            <a:r>
              <a:rPr lang="en-US" sz="1100" smtClean="0">
                <a:latin typeface="+mn-lt"/>
              </a:rPr>
              <a:t>.</a:t>
            </a:r>
            <a:endParaRPr lang="en-US" sz="1100" dirty="0" smtClean="0">
              <a:latin typeface="+mn-lt"/>
            </a:endParaRPr>
          </a:p>
          <a:p>
            <a:pPr marL="233363" indent="-233363" algn="just">
              <a:spcBef>
                <a:spcPct val="50000"/>
              </a:spcBef>
              <a:tabLst>
                <a:tab pos="233363" algn="l"/>
              </a:tabLst>
              <a:defRPr/>
            </a:pPr>
            <a:r>
              <a:rPr lang="en-US" sz="1100" baseline="30000" dirty="0" smtClean="0">
                <a:latin typeface="+mn-lt"/>
              </a:rPr>
              <a:t>7</a:t>
            </a:r>
            <a:r>
              <a:rPr lang="en-US" sz="1100" dirty="0" smtClean="0">
                <a:latin typeface="+mn-lt"/>
              </a:rPr>
              <a:t>	</a:t>
            </a:r>
            <a:r>
              <a:rPr lang="en-US" sz="1100" b="1" dirty="0" smtClean="0">
                <a:latin typeface="+mn-lt"/>
              </a:rPr>
              <a:t>Sunway Tower </a:t>
            </a:r>
            <a:r>
              <a:rPr lang="en-US" sz="1100" dirty="0" smtClean="0">
                <a:latin typeface="+mn-lt"/>
              </a:rPr>
              <a:t>– </a:t>
            </a:r>
            <a:r>
              <a:rPr lang="en-US" sz="1100" dirty="0">
                <a:latin typeface="+mn-lt"/>
              </a:rPr>
              <a:t>L</a:t>
            </a:r>
            <a:r>
              <a:rPr lang="en-US" sz="1100" dirty="0" smtClean="0">
                <a:latin typeface="+mn-lt"/>
              </a:rPr>
              <a:t>ower </a:t>
            </a:r>
            <a:r>
              <a:rPr lang="en-US" sz="1100" dirty="0">
                <a:latin typeface="+mn-lt"/>
              </a:rPr>
              <a:t>occupancy at Sunway Tower in 1Q2017 compared to the preceding year corresponding quarter was attributable to non-renewal by an anchor tenant who occupied 129,000 sq. ft. (48% of total NLA) since July 2015. New tenants for approximately 35,000 sq. ft. (13% of total NLA) have commenced in 3Q2016 and 4Q2016.</a:t>
            </a:r>
            <a:endParaRPr lang="en-US" sz="1100" dirty="0" smtClean="0">
              <a:latin typeface="+mn-lt"/>
            </a:endParaRPr>
          </a:p>
        </p:txBody>
      </p:sp>
      <p:sp>
        <p:nvSpPr>
          <p:cNvPr id="7" name="TextBox 6"/>
          <p:cNvSpPr txBox="1"/>
          <p:nvPr/>
        </p:nvSpPr>
        <p:spPr>
          <a:xfrm>
            <a:off x="304800" y="6032976"/>
            <a:ext cx="8477693" cy="215444"/>
          </a:xfrm>
          <a:prstGeom prst="rect">
            <a:avLst/>
          </a:prstGeom>
          <a:noFill/>
        </p:spPr>
        <p:txBody>
          <a:bodyPr wrap="square" rtlCol="0">
            <a:spAutoFit/>
          </a:bodyPr>
          <a:lstStyle/>
          <a:p>
            <a:pPr marL="403225" indent="-403225"/>
            <a:r>
              <a:rPr lang="en-US" sz="800" dirty="0" smtClean="0">
                <a:latin typeface="+mn-lt"/>
              </a:rPr>
              <a:t>Note:  Calculation of % of increase/decrease varies marginally compared to 1Q2017 Quarterly Announcement Pack in Bursa Malaysia’s website due to rounding difference.</a:t>
            </a:r>
            <a:endParaRPr lang="en-US" sz="800" dirty="0">
              <a:latin typeface="+mn-lt"/>
            </a:endParaRPr>
          </a:p>
        </p:txBody>
      </p:sp>
      <p:sp>
        <p:nvSpPr>
          <p:cNvPr id="8" name="TextBox 7"/>
          <p:cNvSpPr txBox="1"/>
          <p:nvPr/>
        </p:nvSpPr>
        <p:spPr>
          <a:xfrm>
            <a:off x="304800" y="6261556"/>
            <a:ext cx="2464673" cy="215444"/>
          </a:xfrm>
          <a:prstGeom prst="rect">
            <a:avLst/>
          </a:prstGeom>
          <a:noFill/>
        </p:spPr>
        <p:txBody>
          <a:bodyPr wrap="square" rtlCol="0">
            <a:spAutoFit/>
          </a:bodyPr>
          <a:lstStyle/>
          <a:p>
            <a:r>
              <a:rPr lang="en-US" sz="800" dirty="0">
                <a:latin typeface="+mn-lt"/>
              </a:rPr>
              <a:t>* F</a:t>
            </a:r>
            <a:r>
              <a:rPr lang="en-US" sz="800" dirty="0" smtClean="0">
                <a:latin typeface="+mn-lt"/>
              </a:rPr>
              <a:t>ormerly </a:t>
            </a:r>
            <a:r>
              <a:rPr lang="en-US" sz="800" dirty="0">
                <a:latin typeface="+mn-lt"/>
              </a:rPr>
              <a:t>known as </a:t>
            </a:r>
            <a:r>
              <a:rPr lang="en-US" sz="800" dirty="0" smtClean="0">
                <a:latin typeface="+mn-lt"/>
              </a:rPr>
              <a:t>Sunway Pyramid Hotel East</a:t>
            </a:r>
            <a:endParaRPr lang="en-US" sz="800" dirty="0">
              <a:latin typeface="+mn-lt"/>
            </a:endParaRPr>
          </a:p>
        </p:txBody>
      </p:sp>
      <p:sp>
        <p:nvSpPr>
          <p:cNvPr id="9"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17</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348317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70932" y="-76200"/>
            <a:ext cx="7984068" cy="714356"/>
          </a:xfrm>
        </p:spPr>
        <p:txBody>
          <a:bodyPr/>
          <a:lstStyle/>
          <a:p>
            <a:r>
              <a:rPr lang="en-US" sz="2800" dirty="0"/>
              <a:t>1</a:t>
            </a:r>
            <a:r>
              <a:rPr lang="en-US" sz="2800" dirty="0" smtClean="0"/>
              <a:t>Q 2017 Revenue Contribution (Cont’d)</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2365598978"/>
              </p:ext>
            </p:extLst>
          </p:nvPr>
        </p:nvGraphicFramePr>
        <p:xfrm>
          <a:off x="208960" y="845887"/>
          <a:ext cx="4820615" cy="5294979"/>
        </p:xfrm>
        <a:graphic>
          <a:graphicData uri="http://schemas.openxmlformats.org/presentationml/2006/ole">
            <mc:AlternateContent xmlns:mc="http://schemas.openxmlformats.org/markup-compatibility/2006">
              <mc:Choice xmlns:v="urn:schemas-microsoft-com:vml" Requires="v">
                <p:oleObj spid="_x0000_s50457" name="Worksheet" r:id="rId3" imgW="2381167" imgH="4238588" progId="Excel.Sheet.12">
                  <p:link updateAutomatic="1"/>
                </p:oleObj>
              </mc:Choice>
              <mc:Fallback>
                <p:oleObj name="Worksheet" r:id="rId3" imgW="2381167" imgH="4238588" progId="Excel.Sheet.12">
                  <p:link updateAutomatic="1"/>
                  <p:pic>
                    <p:nvPicPr>
                      <p:cNvPr id="2" name="Object 1"/>
                      <p:cNvPicPr/>
                      <p:nvPr/>
                    </p:nvPicPr>
                    <p:blipFill>
                      <a:blip r:embed="rId4"/>
                      <a:stretch>
                        <a:fillRect/>
                      </a:stretch>
                    </p:blipFill>
                    <p:spPr>
                      <a:xfrm>
                        <a:off x="208960" y="845887"/>
                        <a:ext cx="4820615" cy="5294979"/>
                      </a:xfrm>
                      <a:prstGeom prst="rect">
                        <a:avLst/>
                      </a:prstGeom>
                    </p:spPr>
                  </p:pic>
                </p:oleObj>
              </mc:Fallback>
            </mc:AlternateContent>
          </a:graphicData>
        </a:graphic>
      </p:graphicFrame>
      <p:sp>
        <p:nvSpPr>
          <p:cNvPr id="6"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208960" y="851356"/>
            <a:ext cx="4826653" cy="5289510"/>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338216479"/>
              </p:ext>
            </p:extLst>
          </p:nvPr>
        </p:nvGraphicFramePr>
        <p:xfrm>
          <a:off x="5175250" y="878234"/>
          <a:ext cx="3435350" cy="2599724"/>
        </p:xfrm>
        <a:graphic>
          <a:graphicData uri="http://schemas.openxmlformats.org/presentationml/2006/ole">
            <mc:AlternateContent xmlns:mc="http://schemas.openxmlformats.org/markup-compatibility/2006">
              <mc:Choice xmlns:v="urn:schemas-microsoft-com:vml" Requires="v">
                <p:oleObj spid="_x0000_s50458" name="Worksheet" r:id="rId5" imgW="3524379" imgH="2666877" progId="Excel.Sheet.12">
                  <p:link updateAutomatic="1"/>
                </p:oleObj>
              </mc:Choice>
              <mc:Fallback>
                <p:oleObj name="Worksheet" r:id="rId5" imgW="3524379" imgH="2666877" progId="Excel.Sheet.12">
                  <p:link updateAutomatic="1"/>
                  <p:pic>
                    <p:nvPicPr>
                      <p:cNvPr id="3" name="Object 2"/>
                      <p:cNvPicPr/>
                      <p:nvPr/>
                    </p:nvPicPr>
                    <p:blipFill>
                      <a:blip r:embed="rId6"/>
                      <a:stretch>
                        <a:fillRect/>
                      </a:stretch>
                    </p:blipFill>
                    <p:spPr>
                      <a:xfrm>
                        <a:off x="5175250" y="878234"/>
                        <a:ext cx="3435350" cy="2599724"/>
                      </a:xfrm>
                      <a:prstGeom prst="rect">
                        <a:avLst/>
                      </a:prstGeom>
                    </p:spPr>
                  </p:pic>
                </p:oleObj>
              </mc:Fallback>
            </mc:AlternateContent>
          </a:graphicData>
        </a:graphic>
      </p:graphicFrame>
      <p:sp>
        <p:nvSpPr>
          <p:cNvPr id="8"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5032594" y="851356"/>
            <a:ext cx="3882806" cy="2665553"/>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84572714"/>
              </p:ext>
            </p:extLst>
          </p:nvPr>
        </p:nvGraphicFramePr>
        <p:xfrm>
          <a:off x="5173355" y="3550604"/>
          <a:ext cx="3437246" cy="2532708"/>
        </p:xfrm>
        <a:graphic>
          <a:graphicData uri="http://schemas.openxmlformats.org/presentationml/2006/ole">
            <mc:AlternateContent xmlns:mc="http://schemas.openxmlformats.org/markup-compatibility/2006">
              <mc:Choice xmlns:v="urn:schemas-microsoft-com:vml" Requires="v">
                <p:oleObj spid="_x0000_s50459" name="Worksheet" r:id="rId7" imgW="3619542" imgH="2666877" progId="Excel.Sheet.12">
                  <p:link updateAutomatic="1"/>
                </p:oleObj>
              </mc:Choice>
              <mc:Fallback>
                <p:oleObj name="Worksheet" r:id="rId7" imgW="3619542" imgH="2666877" progId="Excel.Sheet.12">
                  <p:link updateAutomatic="1"/>
                  <p:pic>
                    <p:nvPicPr>
                      <p:cNvPr id="7" name="Object 6"/>
                      <p:cNvPicPr/>
                      <p:nvPr/>
                    </p:nvPicPr>
                    <p:blipFill>
                      <a:blip r:embed="rId8"/>
                      <a:stretch>
                        <a:fillRect/>
                      </a:stretch>
                    </p:blipFill>
                    <p:spPr>
                      <a:xfrm>
                        <a:off x="5173355" y="3550604"/>
                        <a:ext cx="3437246" cy="2532708"/>
                      </a:xfrm>
                      <a:prstGeom prst="rect">
                        <a:avLst/>
                      </a:prstGeom>
                    </p:spPr>
                  </p:pic>
                </p:oleObj>
              </mc:Fallback>
            </mc:AlternateContent>
          </a:graphicData>
        </a:graphic>
      </p:graphicFrame>
      <p:sp>
        <p:nvSpPr>
          <p:cNvPr id="10"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5035613" y="3504835"/>
            <a:ext cx="3882806" cy="2636031"/>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sp>
        <p:nvSpPr>
          <p:cNvPr id="11" name="TextBox 10"/>
          <p:cNvSpPr txBox="1"/>
          <p:nvPr/>
        </p:nvSpPr>
        <p:spPr>
          <a:xfrm>
            <a:off x="238275" y="6240875"/>
            <a:ext cx="2464673" cy="215444"/>
          </a:xfrm>
          <a:prstGeom prst="rect">
            <a:avLst/>
          </a:prstGeom>
          <a:noFill/>
        </p:spPr>
        <p:txBody>
          <a:bodyPr wrap="square" rtlCol="0">
            <a:spAutoFit/>
          </a:bodyPr>
          <a:lstStyle/>
          <a:p>
            <a:r>
              <a:rPr lang="en-US" sz="800" dirty="0">
                <a:latin typeface="+mn-lt"/>
              </a:rPr>
              <a:t>* F</a:t>
            </a:r>
            <a:r>
              <a:rPr lang="en-US" sz="800" dirty="0" smtClean="0">
                <a:latin typeface="+mn-lt"/>
              </a:rPr>
              <a:t>ormerly </a:t>
            </a:r>
            <a:r>
              <a:rPr lang="en-US" sz="800" dirty="0">
                <a:latin typeface="+mn-lt"/>
              </a:rPr>
              <a:t>known as </a:t>
            </a:r>
            <a:r>
              <a:rPr lang="en-US" sz="800" dirty="0" smtClean="0">
                <a:latin typeface="+mn-lt"/>
              </a:rPr>
              <a:t>Sunway Pyramid Hotel East</a:t>
            </a:r>
            <a:endParaRPr lang="en-US" sz="800" dirty="0">
              <a:latin typeface="+mn-lt"/>
            </a:endParaRPr>
          </a:p>
        </p:txBody>
      </p:sp>
      <p:sp>
        <p:nvSpPr>
          <p:cNvPr id="12"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18</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274613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70932" y="-76200"/>
            <a:ext cx="7984068" cy="714356"/>
          </a:xfrm>
        </p:spPr>
        <p:txBody>
          <a:bodyPr/>
          <a:lstStyle/>
          <a:p>
            <a:r>
              <a:rPr lang="en-US" sz="2800" dirty="0"/>
              <a:t>1</a:t>
            </a:r>
            <a:r>
              <a:rPr lang="en-US" sz="2800" dirty="0" smtClean="0"/>
              <a:t>Q 2017 NPI Contribution</a:t>
            </a: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2963551417"/>
              </p:ext>
            </p:extLst>
          </p:nvPr>
        </p:nvGraphicFramePr>
        <p:xfrm>
          <a:off x="519113" y="1343025"/>
          <a:ext cx="8023225" cy="4829175"/>
        </p:xfrm>
        <a:graphic>
          <a:graphicData uri="http://schemas.openxmlformats.org/presentationml/2006/ole">
            <mc:AlternateContent xmlns:mc="http://schemas.openxmlformats.org/markup-compatibility/2006">
              <mc:Choice xmlns:v="urn:schemas-microsoft-com:vml" Requires="v">
                <p:oleObj spid="_x0000_s51384" name="Worksheet" r:id="rId3" imgW="6686636" imgH="2809798" progId="Excel.Sheet.12">
                  <p:link updateAutomatic="1"/>
                </p:oleObj>
              </mc:Choice>
              <mc:Fallback>
                <p:oleObj name="Worksheet" r:id="rId3" imgW="6686636" imgH="2809798" progId="Excel.Sheet.12">
                  <p:link updateAutomatic="1"/>
                  <p:pic>
                    <p:nvPicPr>
                      <p:cNvPr id="17" name="Object 16"/>
                      <p:cNvPicPr/>
                      <p:nvPr/>
                    </p:nvPicPr>
                    <p:blipFill>
                      <a:blip r:embed="rId4"/>
                      <a:stretch>
                        <a:fillRect/>
                      </a:stretch>
                    </p:blipFill>
                    <p:spPr>
                      <a:xfrm>
                        <a:off x="519113" y="1343025"/>
                        <a:ext cx="8023225" cy="4829175"/>
                      </a:xfrm>
                      <a:prstGeom prst="rect">
                        <a:avLst/>
                      </a:prstGeom>
                    </p:spPr>
                  </p:pic>
                </p:oleObj>
              </mc:Fallback>
            </mc:AlternateContent>
          </a:graphicData>
        </a:graphic>
      </p:graphicFrame>
      <p:sp>
        <p:nvSpPr>
          <p:cNvPr id="6"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457200" y="1380238"/>
            <a:ext cx="8115300" cy="4791962"/>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sp>
        <p:nvSpPr>
          <p:cNvPr id="7" name="Up Arrow 6"/>
          <p:cNvSpPr/>
          <p:nvPr/>
        </p:nvSpPr>
        <p:spPr>
          <a:xfrm>
            <a:off x="1646802" y="2141675"/>
            <a:ext cx="838200" cy="609600"/>
          </a:xfrm>
          <a:prstGeom prst="upArrow">
            <a:avLst/>
          </a:prstGeom>
          <a:solidFill>
            <a:schemeClr val="accent4"/>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b="1">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8" name="TextBox 7"/>
          <p:cNvSpPr txBox="1"/>
          <p:nvPr/>
        </p:nvSpPr>
        <p:spPr>
          <a:xfrm>
            <a:off x="1782008" y="2386821"/>
            <a:ext cx="595047" cy="246221"/>
          </a:xfrm>
          <a:prstGeom prst="rect">
            <a:avLst/>
          </a:prstGeom>
          <a:noFill/>
        </p:spPr>
        <p:txBody>
          <a:bodyPr wrap="square" rtlCol="0">
            <a:spAutoFit/>
          </a:bodyPr>
          <a:lstStyle/>
          <a:p>
            <a:r>
              <a:rPr lang="en-US" sz="1000" b="1" dirty="0" smtClean="0">
                <a:latin typeface="+mn-lt"/>
              </a:rPr>
              <a:t>17.2%</a:t>
            </a:r>
            <a:endParaRPr lang="en-US" sz="1000" b="1" dirty="0">
              <a:latin typeface="+mn-lt"/>
            </a:endParaRPr>
          </a:p>
        </p:txBody>
      </p:sp>
      <p:sp>
        <p:nvSpPr>
          <p:cNvPr id="9" name="Down Arrow 8"/>
          <p:cNvSpPr/>
          <p:nvPr/>
        </p:nvSpPr>
        <p:spPr>
          <a:xfrm>
            <a:off x="3310915" y="3430723"/>
            <a:ext cx="835158" cy="628651"/>
          </a:xfrm>
          <a:prstGeom prst="down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TextBox 9"/>
          <p:cNvSpPr txBox="1"/>
          <p:nvPr/>
        </p:nvSpPr>
        <p:spPr>
          <a:xfrm>
            <a:off x="3458903" y="3562080"/>
            <a:ext cx="609600" cy="246221"/>
          </a:xfrm>
          <a:prstGeom prst="rect">
            <a:avLst/>
          </a:prstGeom>
          <a:noFill/>
        </p:spPr>
        <p:txBody>
          <a:bodyPr wrap="square" rtlCol="0">
            <a:spAutoFit/>
          </a:bodyPr>
          <a:lstStyle/>
          <a:p>
            <a:r>
              <a:rPr lang="en-US" sz="1000" b="1" dirty="0" smtClean="0">
                <a:solidFill>
                  <a:schemeClr val="bg1"/>
                </a:solidFill>
                <a:latin typeface="+mn-lt"/>
              </a:rPr>
              <a:t>20.9%</a:t>
            </a:r>
            <a:endParaRPr lang="en-US" sz="1000" b="1" dirty="0">
              <a:solidFill>
                <a:schemeClr val="bg1"/>
              </a:solidFill>
              <a:latin typeface="+mn-lt"/>
            </a:endParaRPr>
          </a:p>
        </p:txBody>
      </p:sp>
      <p:sp>
        <p:nvSpPr>
          <p:cNvPr id="12" name="Down Arrow 11"/>
          <p:cNvSpPr/>
          <p:nvPr/>
        </p:nvSpPr>
        <p:spPr>
          <a:xfrm>
            <a:off x="5117207" y="3443286"/>
            <a:ext cx="835158" cy="628651"/>
          </a:xfrm>
          <a:prstGeom prst="down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TextBox 10"/>
          <p:cNvSpPr txBox="1"/>
          <p:nvPr/>
        </p:nvSpPr>
        <p:spPr>
          <a:xfrm>
            <a:off x="5329222" y="3551468"/>
            <a:ext cx="609600" cy="246221"/>
          </a:xfrm>
          <a:prstGeom prst="rect">
            <a:avLst/>
          </a:prstGeom>
          <a:noFill/>
        </p:spPr>
        <p:txBody>
          <a:bodyPr wrap="square" rtlCol="0">
            <a:spAutoFit/>
          </a:bodyPr>
          <a:lstStyle/>
          <a:p>
            <a:r>
              <a:rPr lang="en-US" sz="1000" b="1" dirty="0" smtClean="0">
                <a:solidFill>
                  <a:schemeClr val="bg1"/>
                </a:solidFill>
                <a:latin typeface="+mn-lt"/>
              </a:rPr>
              <a:t>9.8%</a:t>
            </a:r>
            <a:endParaRPr lang="en-US" sz="1000" b="1" dirty="0">
              <a:solidFill>
                <a:schemeClr val="bg1"/>
              </a:solidFill>
              <a:latin typeface="+mn-lt"/>
            </a:endParaRPr>
          </a:p>
        </p:txBody>
      </p:sp>
      <p:sp>
        <p:nvSpPr>
          <p:cNvPr id="13" name="Up Arrow 12"/>
          <p:cNvSpPr/>
          <p:nvPr/>
        </p:nvSpPr>
        <p:spPr>
          <a:xfrm>
            <a:off x="6934200" y="3462162"/>
            <a:ext cx="838200" cy="609600"/>
          </a:xfrm>
          <a:prstGeom prst="upArrow">
            <a:avLst/>
          </a:prstGeom>
          <a:solidFill>
            <a:schemeClr val="accent4"/>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b="1">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14" name="TextBox 13"/>
          <p:cNvSpPr txBox="1"/>
          <p:nvPr/>
        </p:nvSpPr>
        <p:spPr>
          <a:xfrm>
            <a:off x="7123981" y="3685191"/>
            <a:ext cx="552450" cy="246221"/>
          </a:xfrm>
          <a:prstGeom prst="rect">
            <a:avLst/>
          </a:prstGeom>
          <a:noFill/>
        </p:spPr>
        <p:txBody>
          <a:bodyPr wrap="square" rtlCol="0">
            <a:spAutoFit/>
          </a:bodyPr>
          <a:lstStyle/>
          <a:p>
            <a:r>
              <a:rPr lang="en-US" sz="1000" b="1" dirty="0" smtClean="0">
                <a:latin typeface="+mn-lt"/>
              </a:rPr>
              <a:t>3.8%</a:t>
            </a:r>
            <a:endParaRPr lang="en-US" sz="1000" b="1" dirty="0">
              <a:latin typeface="+mn-lt"/>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065049139"/>
              </p:ext>
            </p:extLst>
          </p:nvPr>
        </p:nvGraphicFramePr>
        <p:xfrm>
          <a:off x="5695231" y="744848"/>
          <a:ext cx="2857500" cy="523875"/>
        </p:xfrm>
        <a:graphic>
          <a:graphicData uri="http://schemas.openxmlformats.org/presentationml/2006/ole">
            <mc:AlternateContent xmlns:mc="http://schemas.openxmlformats.org/markup-compatibility/2006">
              <mc:Choice xmlns:v="urn:schemas-microsoft-com:vml" Requires="v">
                <p:oleObj spid="_x0000_s51385" name="Worksheet" r:id="rId5" imgW="2857400" imgH="523904" progId="Excel.Sheet.12">
                  <p:link updateAutomatic="1"/>
                </p:oleObj>
              </mc:Choice>
              <mc:Fallback>
                <p:oleObj name="Worksheet" r:id="rId5" imgW="2857400" imgH="523904" progId="Excel.Sheet.12">
                  <p:link updateAutomatic="1"/>
                  <p:pic>
                    <p:nvPicPr>
                      <p:cNvPr id="5" name="Object 4"/>
                      <p:cNvPicPr/>
                      <p:nvPr/>
                    </p:nvPicPr>
                    <p:blipFill>
                      <a:blip r:embed="rId6"/>
                      <a:stretch>
                        <a:fillRect/>
                      </a:stretch>
                    </p:blipFill>
                    <p:spPr>
                      <a:xfrm>
                        <a:off x="5695231" y="744848"/>
                        <a:ext cx="2857500" cy="523875"/>
                      </a:xfrm>
                      <a:prstGeom prst="rect">
                        <a:avLst/>
                      </a:prstGeom>
                    </p:spPr>
                  </p:pic>
                </p:oleObj>
              </mc:Fallback>
            </mc:AlternateContent>
          </a:graphicData>
        </a:graphic>
      </p:graphicFrame>
      <p:sp>
        <p:nvSpPr>
          <p:cNvPr id="16" name="TextBox 15"/>
          <p:cNvSpPr txBox="1"/>
          <p:nvPr/>
        </p:nvSpPr>
        <p:spPr>
          <a:xfrm>
            <a:off x="381000" y="6235117"/>
            <a:ext cx="8410884" cy="215444"/>
          </a:xfrm>
          <a:prstGeom prst="rect">
            <a:avLst/>
          </a:prstGeom>
          <a:noFill/>
        </p:spPr>
        <p:txBody>
          <a:bodyPr wrap="square" rtlCol="0">
            <a:spAutoFit/>
          </a:bodyPr>
          <a:lstStyle/>
          <a:p>
            <a:r>
              <a:rPr lang="en-US" sz="800" dirty="0" smtClean="0">
                <a:latin typeface="+mn-lt"/>
              </a:rPr>
              <a:t>Note: Calculation of % of increase/decrease above varies marginally compared to 1Q2017 Quarterly Announcement Pack in Bursa Malaysia’s website due to rounding difference.</a:t>
            </a:r>
            <a:endParaRPr lang="en-US" sz="800" dirty="0">
              <a:latin typeface="+mn-lt"/>
            </a:endParaRPr>
          </a:p>
        </p:txBody>
      </p:sp>
      <p:sp>
        <p:nvSpPr>
          <p:cNvPr id="17"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19</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137165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noProof="0" dirty="0"/>
              <a:t>2</a:t>
            </a:r>
            <a:endParaRPr kumimoji="0" lang="en-US" sz="900" b="0" i="0" u="none" strike="noStrike" kern="1200" cap="none" spc="0" normalizeH="0" baseline="0" noProof="0" dirty="0">
              <a:ln>
                <a:noFill/>
              </a:ln>
              <a:solidFill>
                <a:schemeClr val="tx1">
                  <a:tint val="75000"/>
                </a:schemeClr>
              </a:solidFill>
              <a:effectLst/>
              <a:uLnTx/>
              <a:uFillTx/>
            </a:endParaRPr>
          </a:p>
        </p:txBody>
      </p:sp>
      <p:sp>
        <p:nvSpPr>
          <p:cNvPr id="6" name="Title 1"/>
          <p:cNvSpPr>
            <a:spLocks noGrp="1"/>
          </p:cNvSpPr>
          <p:nvPr>
            <p:ph type="title"/>
          </p:nvPr>
        </p:nvSpPr>
        <p:spPr>
          <a:xfrm>
            <a:off x="249383" y="24384"/>
            <a:ext cx="7599217" cy="585216"/>
          </a:xfrm>
        </p:spPr>
        <p:txBody>
          <a:bodyPr/>
          <a:lstStyle/>
          <a:p>
            <a:r>
              <a:rPr lang="en-US" sz="2800" b="0" dirty="0" smtClean="0">
                <a:latin typeface="Univers LT Std 65 Bold"/>
                <a:cs typeface="Univers LT Std 65 Bold"/>
              </a:rPr>
              <a:t>DISCLAIMER</a:t>
            </a:r>
            <a:endParaRPr lang="en-US" sz="2800" b="0" dirty="0">
              <a:latin typeface="Univers LT Std 65 Bold"/>
              <a:cs typeface="Univers LT Std 65 Bold"/>
            </a:endParaRPr>
          </a:p>
        </p:txBody>
      </p:sp>
      <p:sp>
        <p:nvSpPr>
          <p:cNvPr id="7" name="Rectangle 6"/>
          <p:cNvSpPr/>
          <p:nvPr/>
        </p:nvSpPr>
        <p:spPr>
          <a:xfrm>
            <a:off x="234143" y="838200"/>
            <a:ext cx="8557741" cy="5170646"/>
          </a:xfrm>
          <a:prstGeom prst="rect">
            <a:avLst/>
          </a:prstGeom>
        </p:spPr>
        <p:txBody>
          <a:bodyPr wrap="square">
            <a:spAutoFit/>
          </a:bodyPr>
          <a:lstStyle/>
          <a:p>
            <a:pPr algn="just"/>
            <a:r>
              <a:rPr lang="en-US" sz="1100" dirty="0" smtClean="0">
                <a:latin typeface="+mn-lt"/>
                <a:cs typeface="Calibri"/>
              </a:rPr>
              <a:t>This presentation is for information purposes only and does not constitute an offer, solicitation or advertisement with respect to the purchase or sale of any security of Sunway Real Estate Investment Trust (“Sunway REIT”) and no part of it shall form the basis of, or be relied on in connection with, any contract, commitment or investment decision whatsoever. The information contained in this presentation is strictly private and confidential and is being provided to you solely for your information. This presentation may not be distributed or disclosed to any other person and may not be reproduced in any form, whole or in part.</a:t>
            </a:r>
          </a:p>
          <a:p>
            <a:pPr algn="just"/>
            <a:endParaRPr lang="en-US" sz="1100" dirty="0" smtClean="0">
              <a:latin typeface="+mn-lt"/>
              <a:cs typeface="Calibri"/>
            </a:endParaRPr>
          </a:p>
          <a:p>
            <a:pPr algn="just"/>
            <a:r>
              <a:rPr lang="en-US" sz="1100" dirty="0" smtClean="0">
                <a:latin typeface="+mn-lt"/>
                <a:cs typeface="Calibri"/>
              </a:rPr>
              <a:t>This presentation is not intended for distribution, publication or use in the United States. Neither this document nor any part or copy of it may be taken or transmitted into the United States or distributed, directly or indirectly, in the United States. </a:t>
            </a:r>
          </a:p>
          <a:p>
            <a:pPr algn="just"/>
            <a:endParaRPr lang="en-US" sz="1100" dirty="0" smtClean="0">
              <a:latin typeface="+mn-lt"/>
              <a:cs typeface="Calibri"/>
            </a:endParaRPr>
          </a:p>
          <a:p>
            <a:pPr algn="just"/>
            <a:r>
              <a:rPr lang="en-US" sz="1100" dirty="0" smtClean="0">
                <a:latin typeface="+mn-lt"/>
                <a:cs typeface="Calibri"/>
              </a:rPr>
              <a:t>Sunway REIT has not registered and does not intend to register any securities under the U.S. Securities Act of 1933 (the “Securities Act”). Accordingly, any offer of securities of Sunway REIT is being made only outside the United States pursuant to Regulation S under the Securities Act. You represent and agree that you are located outside the United States and you are permitted under the laws of your jurisdiction to participate in any offering of securities of Sunway REIT. </a:t>
            </a:r>
          </a:p>
          <a:p>
            <a:pPr algn="just"/>
            <a:endParaRPr lang="en-US" sz="1100" dirty="0" smtClean="0">
              <a:latin typeface="+mn-lt"/>
              <a:cs typeface="Calibri"/>
            </a:endParaRPr>
          </a:p>
          <a:p>
            <a:pPr algn="just"/>
            <a:r>
              <a:rPr lang="en-US" sz="1100" dirty="0" smtClean="0">
                <a:latin typeface="+mn-lt"/>
                <a:cs typeface="Calibri"/>
              </a:rPr>
              <a:t>This presentation may contain forward looking statements which are not subject to change due to a number of risks, uncertainties and assumptions. Representative examples of these factors include (without limitation) general industry and economic conditions; interest rate trends; cost of capital and capital availability including availability of financing in the amounts and on the terms necessary to support future business; availability of real estate properties; competition from other companies; changes in operating expenses including employee wages, benefits and training and property expenses; and regulatory and public policy changes. You are cautioned not to place undue reliance on these forward looking statements which are based on Management’s current view of future events. These forward looking statements speak only as at the date of which they are made and none of Sunway REIT, its trustee, any of its or their respective agents, employees or advisors intends or has any duty or obligation to supplement, amend, update or revise any forward looking statement contained herein to reflect any change in circumstances, conditions, events or expectations upon which any such forward looking statement is based. Past performance is not necessarily indicative of its future performance. </a:t>
            </a:r>
          </a:p>
          <a:p>
            <a:pPr algn="just"/>
            <a:endParaRPr lang="en-US" sz="1100" dirty="0" smtClean="0">
              <a:latin typeface="+mn-lt"/>
              <a:cs typeface="Calibri"/>
            </a:endParaRPr>
          </a:p>
          <a:p>
            <a:pPr algn="just"/>
            <a:r>
              <a:rPr lang="en-US" sz="1100" dirty="0" smtClean="0">
                <a:latin typeface="+mn-lt"/>
                <a:cs typeface="Calibri"/>
              </a:rPr>
              <a:t>This presentation does not constitute an offering circular or a prospectus in while or in part. The information contained in this presentation is provided as at the date of this presentation and is subject to change without notice. No representation or warranty, express or implied, is made as to, and no reliance should be placed on, the accuracy, completeness or correctness of any information, including any projections, estimates, targets and opinions, contained herein. Accordingly, none of Sunway REIT, its trustee, officers or employees accept any liability, in negligence or otherwise, whatsoever arising directly or indirectly from the use of this presentation. </a:t>
            </a:r>
            <a:endParaRPr lang="en-US" sz="1100" dirty="0">
              <a:latin typeface="+mn-lt"/>
              <a:cs typeface="Calibri"/>
            </a:endParaRPr>
          </a:p>
        </p:txBody>
      </p:sp>
    </p:spTree>
    <p:extLst>
      <p:ext uri="{BB962C8B-B14F-4D97-AF65-F5344CB8AC3E}">
        <p14:creationId xmlns:p14="http://schemas.microsoft.com/office/powerpoint/2010/main" val="858210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6304884"/>
              </p:ext>
            </p:extLst>
          </p:nvPr>
        </p:nvGraphicFramePr>
        <p:xfrm>
          <a:off x="536575" y="1539875"/>
          <a:ext cx="8269288" cy="4307671"/>
        </p:xfrm>
        <a:graphic>
          <a:graphicData uri="http://schemas.openxmlformats.org/presentationml/2006/ole">
            <mc:AlternateContent xmlns:mc="http://schemas.openxmlformats.org/markup-compatibility/2006">
              <mc:Choice xmlns:v="urn:schemas-microsoft-com:vml" Requires="v">
                <p:oleObj spid="_x0000_s52412" name="Worksheet" r:id="rId3" imgW="10506188" imgH="5267367" progId="Excel.Sheet.12">
                  <p:link updateAutomatic="1"/>
                </p:oleObj>
              </mc:Choice>
              <mc:Fallback>
                <p:oleObj name="Worksheet" r:id="rId3" imgW="10506188" imgH="5267367" progId="Excel.Sheet.12">
                  <p:link updateAutomatic="1"/>
                  <p:pic>
                    <p:nvPicPr>
                      <p:cNvPr id="3" name="Object 2"/>
                      <p:cNvPicPr/>
                      <p:nvPr/>
                    </p:nvPicPr>
                    <p:blipFill>
                      <a:blip r:embed="rId4"/>
                      <a:stretch>
                        <a:fillRect/>
                      </a:stretch>
                    </p:blipFill>
                    <p:spPr>
                      <a:xfrm>
                        <a:off x="536575" y="1539875"/>
                        <a:ext cx="8269288" cy="4307671"/>
                      </a:xfrm>
                      <a:prstGeom prst="rect">
                        <a:avLst/>
                      </a:prstGeom>
                    </p:spPr>
                  </p:pic>
                </p:oleObj>
              </mc:Fallback>
            </mc:AlternateContent>
          </a:graphicData>
        </a:graphic>
      </p:graphicFrame>
      <p:sp>
        <p:nvSpPr>
          <p:cNvPr id="5"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522563" y="1523999"/>
            <a:ext cx="8309449" cy="4323547"/>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sp>
        <p:nvSpPr>
          <p:cNvPr id="6" name="Up Arrow 5"/>
          <p:cNvSpPr/>
          <p:nvPr/>
        </p:nvSpPr>
        <p:spPr>
          <a:xfrm>
            <a:off x="1670982" y="1632051"/>
            <a:ext cx="304800" cy="292059"/>
          </a:xfrm>
          <a:prstGeom prst="upArrow">
            <a:avLst/>
          </a:prstGeom>
          <a:solidFill>
            <a:schemeClr val="accent4"/>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2186109" y="3615435"/>
            <a:ext cx="304800" cy="292059"/>
          </a:xfrm>
          <a:prstGeom prst="upArrow">
            <a:avLst/>
          </a:prstGeom>
          <a:solidFill>
            <a:schemeClr val="accent4"/>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3176979" y="3615891"/>
            <a:ext cx="304800" cy="292059"/>
          </a:xfrm>
          <a:prstGeom prst="upArrow">
            <a:avLst/>
          </a:prstGeom>
          <a:solidFill>
            <a:schemeClr val="accent4"/>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4237314" y="3615436"/>
            <a:ext cx="304798" cy="292059"/>
          </a:xfrm>
          <a:prstGeom prst="downArrow">
            <a:avLst/>
          </a:prstGeom>
          <a:solidFill>
            <a:schemeClr val="accent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5252245" y="3623509"/>
            <a:ext cx="304800" cy="292059"/>
          </a:xfrm>
          <a:prstGeom prst="upArrow">
            <a:avLst/>
          </a:prstGeom>
          <a:solidFill>
            <a:schemeClr val="accent4"/>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429001" y="1524000"/>
            <a:ext cx="2362199" cy="400110"/>
          </a:xfrm>
          <a:prstGeom prst="rect">
            <a:avLst/>
          </a:prstGeom>
          <a:noFill/>
        </p:spPr>
        <p:txBody>
          <a:bodyPr wrap="square" rtlCol="0">
            <a:spAutoFit/>
          </a:bodyPr>
          <a:lstStyle/>
          <a:p>
            <a:r>
              <a:rPr lang="en-US" sz="2000" b="1" dirty="0" smtClean="0">
                <a:solidFill>
                  <a:srgbClr val="4D4D4D"/>
                </a:solidFill>
                <a:latin typeface="Calibri" panose="020F0502020204030204" pitchFamily="34" charset="0"/>
                <a:cs typeface="Arial" panose="020B0604020202020204" pitchFamily="34" charset="0"/>
              </a:rPr>
              <a:t>By property (</a:t>
            </a:r>
            <a:r>
              <a:rPr lang="en-US" sz="2000" b="1" dirty="0" err="1" smtClean="0">
                <a:solidFill>
                  <a:srgbClr val="4D4D4D"/>
                </a:solidFill>
                <a:latin typeface="Calibri" panose="020F0502020204030204" pitchFamily="34" charset="0"/>
                <a:cs typeface="Arial" panose="020B0604020202020204" pitchFamily="34" charset="0"/>
              </a:rPr>
              <a:t>RM’m</a:t>
            </a:r>
            <a:r>
              <a:rPr lang="en-US" sz="2000" b="1" dirty="0" smtClean="0">
                <a:solidFill>
                  <a:srgbClr val="4D4D4D"/>
                </a:solidFill>
                <a:latin typeface="Calibri" panose="020F0502020204030204" pitchFamily="34" charset="0"/>
                <a:cs typeface="Arial" panose="020B0604020202020204" pitchFamily="34" charset="0"/>
              </a:rPr>
              <a:t>)</a:t>
            </a:r>
            <a:endParaRPr lang="en-US" sz="2000" b="1" dirty="0">
              <a:solidFill>
                <a:srgbClr val="4D4D4D"/>
              </a:solidFill>
              <a:latin typeface="Calibri" panose="020F050202020403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16838193"/>
              </p:ext>
            </p:extLst>
          </p:nvPr>
        </p:nvGraphicFramePr>
        <p:xfrm>
          <a:off x="1676400" y="1295400"/>
          <a:ext cx="2057400" cy="215355"/>
        </p:xfrm>
        <a:graphic>
          <a:graphicData uri="http://schemas.openxmlformats.org/drawingml/2006/table">
            <a:tbl>
              <a:tblPr/>
              <a:tblGrid>
                <a:gridCol w="2057400">
                  <a:extLst>
                    <a:ext uri="{9D8B030D-6E8A-4147-A177-3AD203B41FA5}">
                      <a16:colId xmlns="" xmlns:a16="http://schemas.microsoft.com/office/drawing/2014/main" val="20000"/>
                    </a:ext>
                  </a:extLst>
                </a:gridCol>
              </a:tblGrid>
              <a:tr h="215355">
                <a:tc>
                  <a:txBody>
                    <a:bodyPr/>
                    <a:lstStyle/>
                    <a:p>
                      <a:pPr algn="ctr" fontAlgn="b"/>
                      <a:r>
                        <a:rPr lang="en-US" sz="1100" b="0" i="0" u="none" strike="noStrike" dirty="0">
                          <a:solidFill>
                            <a:srgbClr val="000000"/>
                          </a:solidFill>
                          <a:latin typeface="Calibri"/>
                        </a:rPr>
                        <a:t>Retail</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55412774"/>
              </p:ext>
            </p:extLst>
          </p:nvPr>
        </p:nvGraphicFramePr>
        <p:xfrm>
          <a:off x="3733800" y="1295400"/>
          <a:ext cx="2514600" cy="215355"/>
        </p:xfrm>
        <a:graphic>
          <a:graphicData uri="http://schemas.openxmlformats.org/drawingml/2006/table">
            <a:tbl>
              <a:tblPr/>
              <a:tblGrid>
                <a:gridCol w="2514600">
                  <a:extLst>
                    <a:ext uri="{9D8B030D-6E8A-4147-A177-3AD203B41FA5}">
                      <a16:colId xmlns="" xmlns:a16="http://schemas.microsoft.com/office/drawing/2014/main" val="20000"/>
                    </a:ext>
                  </a:extLst>
                </a:gridCol>
              </a:tblGrid>
              <a:tr h="215355">
                <a:tc>
                  <a:txBody>
                    <a:bodyPr/>
                    <a:lstStyle/>
                    <a:p>
                      <a:pPr algn="ctr" fontAlgn="b"/>
                      <a:r>
                        <a:rPr lang="en-US" sz="1100" b="0" i="0" u="none" strike="noStrike" dirty="0" smtClean="0">
                          <a:solidFill>
                            <a:srgbClr val="000000"/>
                          </a:solidFill>
                          <a:latin typeface="Calibri"/>
                        </a:rPr>
                        <a:t>Hotel</a:t>
                      </a:r>
                      <a:endParaRPr lang="en-US" sz="1100" b="0" i="0" u="none" strike="noStrike" dirty="0">
                        <a:solidFill>
                          <a:srgbClr val="000000"/>
                        </a:solidFill>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899771773"/>
              </p:ext>
            </p:extLst>
          </p:nvPr>
        </p:nvGraphicFramePr>
        <p:xfrm>
          <a:off x="6248400" y="1295400"/>
          <a:ext cx="1981199" cy="215355"/>
        </p:xfrm>
        <a:graphic>
          <a:graphicData uri="http://schemas.openxmlformats.org/drawingml/2006/table">
            <a:tbl>
              <a:tblPr/>
              <a:tblGrid>
                <a:gridCol w="1981199">
                  <a:extLst>
                    <a:ext uri="{9D8B030D-6E8A-4147-A177-3AD203B41FA5}">
                      <a16:colId xmlns="" xmlns:a16="http://schemas.microsoft.com/office/drawing/2014/main" val="20000"/>
                    </a:ext>
                  </a:extLst>
                </a:gridCol>
              </a:tblGrid>
              <a:tr h="215355">
                <a:tc>
                  <a:txBody>
                    <a:bodyPr/>
                    <a:lstStyle/>
                    <a:p>
                      <a:pPr algn="ctr" fontAlgn="b"/>
                      <a:r>
                        <a:rPr lang="en-US" sz="1100" b="0" i="0" u="none" strike="noStrike" dirty="0">
                          <a:solidFill>
                            <a:srgbClr val="000000"/>
                          </a:solidFill>
                          <a:latin typeface="Calibri"/>
                        </a:rPr>
                        <a:t>Office</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58529399"/>
              </p:ext>
            </p:extLst>
          </p:nvPr>
        </p:nvGraphicFramePr>
        <p:xfrm>
          <a:off x="8229599" y="1295400"/>
          <a:ext cx="533401" cy="215355"/>
        </p:xfrm>
        <a:graphic>
          <a:graphicData uri="http://schemas.openxmlformats.org/drawingml/2006/table">
            <a:tbl>
              <a:tblPr/>
              <a:tblGrid>
                <a:gridCol w="533401">
                  <a:extLst>
                    <a:ext uri="{9D8B030D-6E8A-4147-A177-3AD203B41FA5}">
                      <a16:colId xmlns="" xmlns:a16="http://schemas.microsoft.com/office/drawing/2014/main" val="20000"/>
                    </a:ext>
                  </a:extLst>
                </a:gridCol>
              </a:tblGrid>
              <a:tr h="215355">
                <a:tc>
                  <a:txBody>
                    <a:bodyPr/>
                    <a:lstStyle/>
                    <a:p>
                      <a:pPr algn="ctr" fontAlgn="b"/>
                      <a:r>
                        <a:rPr lang="en-US" sz="1100" b="0" i="0" u="none" strike="noStrike" dirty="0" smtClean="0">
                          <a:solidFill>
                            <a:srgbClr val="000000"/>
                          </a:solidFill>
                          <a:latin typeface="Calibri"/>
                        </a:rPr>
                        <a:t>Others</a:t>
                      </a:r>
                      <a:endParaRPr lang="en-US" sz="1100" b="0" i="0" u="none" strike="noStrike" dirty="0">
                        <a:solidFill>
                          <a:srgbClr val="000000"/>
                        </a:solidFill>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976868985"/>
              </p:ext>
            </p:extLst>
          </p:nvPr>
        </p:nvGraphicFramePr>
        <p:xfrm>
          <a:off x="5981700" y="673080"/>
          <a:ext cx="2857500" cy="523875"/>
        </p:xfrm>
        <a:graphic>
          <a:graphicData uri="http://schemas.openxmlformats.org/presentationml/2006/ole">
            <mc:AlternateContent xmlns:mc="http://schemas.openxmlformats.org/markup-compatibility/2006">
              <mc:Choice xmlns:v="urn:schemas-microsoft-com:vml" Requires="v">
                <p:oleObj spid="_x0000_s52413" name="Worksheet" r:id="rId5" imgW="2857400" imgH="523904" progId="Excel.Sheet.12">
                  <p:link updateAutomatic="1"/>
                </p:oleObj>
              </mc:Choice>
              <mc:Fallback>
                <p:oleObj name="Worksheet" r:id="rId5" imgW="2857400" imgH="523904" progId="Excel.Sheet.12">
                  <p:link updateAutomatic="1"/>
                  <p:pic>
                    <p:nvPicPr>
                      <p:cNvPr id="2" name="Object 1"/>
                      <p:cNvPicPr/>
                      <p:nvPr/>
                    </p:nvPicPr>
                    <p:blipFill>
                      <a:blip r:embed="rId6"/>
                      <a:stretch>
                        <a:fillRect/>
                      </a:stretch>
                    </p:blipFill>
                    <p:spPr>
                      <a:xfrm>
                        <a:off x="5981700" y="673080"/>
                        <a:ext cx="2857500" cy="523875"/>
                      </a:xfrm>
                      <a:prstGeom prst="rect">
                        <a:avLst/>
                      </a:prstGeom>
                    </p:spPr>
                  </p:pic>
                </p:oleObj>
              </mc:Fallback>
            </mc:AlternateContent>
          </a:graphicData>
        </a:graphic>
      </p:graphicFrame>
      <p:sp>
        <p:nvSpPr>
          <p:cNvPr id="17" name="TextBox 16"/>
          <p:cNvSpPr txBox="1"/>
          <p:nvPr/>
        </p:nvSpPr>
        <p:spPr>
          <a:xfrm>
            <a:off x="464388" y="5923746"/>
            <a:ext cx="8374812" cy="261610"/>
          </a:xfrm>
          <a:prstGeom prst="rect">
            <a:avLst/>
          </a:prstGeom>
          <a:noFill/>
        </p:spPr>
        <p:txBody>
          <a:bodyPr wrap="square" rtlCol="0">
            <a:spAutoFit/>
          </a:bodyPr>
          <a:lstStyle/>
          <a:p>
            <a:r>
              <a:rPr lang="en-US" sz="1100" dirty="0" smtClean="0">
                <a:latin typeface="+mn-lt"/>
              </a:rPr>
              <a:t> Explanation for NPI performance for 1Q2017 compared to 1Q2016 is similar to that on page 17.</a:t>
            </a:r>
          </a:p>
        </p:txBody>
      </p:sp>
      <p:sp>
        <p:nvSpPr>
          <p:cNvPr id="18" name="TextBox 17"/>
          <p:cNvSpPr txBox="1"/>
          <p:nvPr/>
        </p:nvSpPr>
        <p:spPr>
          <a:xfrm>
            <a:off x="533400" y="6261556"/>
            <a:ext cx="3048000" cy="215444"/>
          </a:xfrm>
          <a:prstGeom prst="rect">
            <a:avLst/>
          </a:prstGeom>
          <a:noFill/>
        </p:spPr>
        <p:txBody>
          <a:bodyPr wrap="square" rtlCol="0">
            <a:spAutoFit/>
          </a:bodyPr>
          <a:lstStyle/>
          <a:p>
            <a:r>
              <a:rPr lang="en-US" sz="800" dirty="0">
                <a:latin typeface="+mn-lt"/>
              </a:rPr>
              <a:t>* Formerly known as </a:t>
            </a:r>
            <a:r>
              <a:rPr lang="en-US" sz="800" dirty="0" smtClean="0">
                <a:latin typeface="+mn-lt"/>
              </a:rPr>
              <a:t>Sunway Pyramid Hotel East.</a:t>
            </a:r>
            <a:endParaRPr lang="en-US" sz="800" dirty="0">
              <a:latin typeface="+mn-lt"/>
            </a:endParaRPr>
          </a:p>
        </p:txBody>
      </p:sp>
      <p:sp>
        <p:nvSpPr>
          <p:cNvPr id="19" name="Title 4"/>
          <p:cNvSpPr>
            <a:spLocks noGrp="1"/>
          </p:cNvSpPr>
          <p:nvPr>
            <p:ph type="title"/>
          </p:nvPr>
        </p:nvSpPr>
        <p:spPr>
          <a:xfrm>
            <a:off x="304800" y="-76200"/>
            <a:ext cx="7984068" cy="714356"/>
          </a:xfrm>
        </p:spPr>
        <p:txBody>
          <a:bodyPr/>
          <a:lstStyle/>
          <a:p>
            <a:r>
              <a:rPr lang="en-US" sz="2800" dirty="0"/>
              <a:t>1</a:t>
            </a:r>
            <a:r>
              <a:rPr lang="en-US" sz="2800" dirty="0" smtClean="0"/>
              <a:t>Q 2017 NPI Contribution (Cont’d)</a:t>
            </a:r>
            <a:endParaRPr lang="en-US" sz="2800" dirty="0"/>
          </a:p>
        </p:txBody>
      </p:sp>
      <p:sp>
        <p:nvSpPr>
          <p:cNvPr id="20"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20</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52492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70932" y="-76200"/>
            <a:ext cx="7984068" cy="714356"/>
          </a:xfrm>
        </p:spPr>
        <p:txBody>
          <a:bodyPr/>
          <a:lstStyle/>
          <a:p>
            <a:r>
              <a:rPr lang="en-US" sz="2800" dirty="0"/>
              <a:t>1</a:t>
            </a:r>
            <a:r>
              <a:rPr lang="en-US" sz="2800" dirty="0" smtClean="0"/>
              <a:t>Q 2017 NPI Contribution (Cont’d)</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433260328"/>
              </p:ext>
            </p:extLst>
          </p:nvPr>
        </p:nvGraphicFramePr>
        <p:xfrm>
          <a:off x="447554" y="762001"/>
          <a:ext cx="4560864" cy="5249162"/>
        </p:xfrm>
        <a:graphic>
          <a:graphicData uri="http://schemas.openxmlformats.org/presentationml/2006/ole">
            <mc:AlternateContent xmlns:mc="http://schemas.openxmlformats.org/markup-compatibility/2006">
              <mc:Choice xmlns:v="urn:schemas-microsoft-com:vml" Requires="v">
                <p:oleObj spid="_x0000_s53526" name="Worksheet" r:id="rId3" imgW="2381167" imgH="4238588" progId="Excel.Sheet.12">
                  <p:link updateAutomatic="1"/>
                </p:oleObj>
              </mc:Choice>
              <mc:Fallback>
                <p:oleObj name="Worksheet" r:id="rId3" imgW="2381167" imgH="4238588" progId="Excel.Sheet.12">
                  <p:link updateAutomatic="1"/>
                  <p:pic>
                    <p:nvPicPr>
                      <p:cNvPr id="2" name="Object 1"/>
                      <p:cNvPicPr/>
                      <p:nvPr/>
                    </p:nvPicPr>
                    <p:blipFill>
                      <a:blip r:embed="rId4"/>
                      <a:stretch>
                        <a:fillRect/>
                      </a:stretch>
                    </p:blipFill>
                    <p:spPr>
                      <a:xfrm>
                        <a:off x="447554" y="762001"/>
                        <a:ext cx="4560864" cy="5249162"/>
                      </a:xfrm>
                      <a:prstGeom prst="rect">
                        <a:avLst/>
                      </a:prstGeom>
                    </p:spPr>
                  </p:pic>
                </p:oleObj>
              </mc:Fallback>
            </mc:AlternateContent>
          </a:graphicData>
        </a:graphic>
      </p:graphicFrame>
      <p:sp>
        <p:nvSpPr>
          <p:cNvPr id="6"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439593" y="762000"/>
            <a:ext cx="4568825" cy="5249162"/>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56744747"/>
              </p:ext>
            </p:extLst>
          </p:nvPr>
        </p:nvGraphicFramePr>
        <p:xfrm>
          <a:off x="5094288" y="762000"/>
          <a:ext cx="3649663" cy="2546133"/>
        </p:xfrm>
        <a:graphic>
          <a:graphicData uri="http://schemas.openxmlformats.org/presentationml/2006/ole">
            <mc:AlternateContent xmlns:mc="http://schemas.openxmlformats.org/markup-compatibility/2006">
              <mc:Choice xmlns:v="urn:schemas-microsoft-com:vml" Requires="v">
                <p:oleObj spid="_x0000_s53527" name="Worksheet" r:id="rId5" imgW="3905450" imgH="2723961" progId="Excel.Sheet.12">
                  <p:link updateAutomatic="1"/>
                </p:oleObj>
              </mc:Choice>
              <mc:Fallback>
                <p:oleObj name="Worksheet" r:id="rId5" imgW="3905450" imgH="2723961" progId="Excel.Sheet.12">
                  <p:link updateAutomatic="1"/>
                  <p:pic>
                    <p:nvPicPr>
                      <p:cNvPr id="3" name="Object 2"/>
                      <p:cNvPicPr/>
                      <p:nvPr/>
                    </p:nvPicPr>
                    <p:blipFill>
                      <a:blip r:embed="rId6"/>
                      <a:stretch>
                        <a:fillRect/>
                      </a:stretch>
                    </p:blipFill>
                    <p:spPr>
                      <a:xfrm>
                        <a:off x="5094288" y="762000"/>
                        <a:ext cx="3649663" cy="2546133"/>
                      </a:xfrm>
                      <a:prstGeom prst="rect">
                        <a:avLst/>
                      </a:prstGeom>
                    </p:spPr>
                  </p:pic>
                </p:oleObj>
              </mc:Fallback>
            </mc:AlternateContent>
          </a:graphicData>
        </a:graphic>
      </p:graphicFrame>
      <p:sp>
        <p:nvSpPr>
          <p:cNvPr id="8"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5008418" y="762000"/>
            <a:ext cx="3882806" cy="2620261"/>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42282228"/>
              </p:ext>
            </p:extLst>
          </p:nvPr>
        </p:nvGraphicFramePr>
        <p:xfrm>
          <a:off x="5170489" y="3447427"/>
          <a:ext cx="3535362" cy="2550148"/>
        </p:xfrm>
        <a:graphic>
          <a:graphicData uri="http://schemas.openxmlformats.org/presentationml/2006/ole">
            <mc:AlternateContent xmlns:mc="http://schemas.openxmlformats.org/markup-compatibility/2006">
              <mc:Choice xmlns:v="urn:schemas-microsoft-com:vml" Requires="v">
                <p:oleObj spid="_x0000_s53528" name="Worksheet" r:id="rId7" imgW="3676808" imgH="2771742" progId="Excel.Sheet.12">
                  <p:link updateAutomatic="1"/>
                </p:oleObj>
              </mc:Choice>
              <mc:Fallback>
                <p:oleObj name="Worksheet" r:id="rId7" imgW="3676808" imgH="2771742" progId="Excel.Sheet.12">
                  <p:link updateAutomatic="1"/>
                  <p:pic>
                    <p:nvPicPr>
                      <p:cNvPr id="7" name="Object 6"/>
                      <p:cNvPicPr/>
                      <p:nvPr/>
                    </p:nvPicPr>
                    <p:blipFill>
                      <a:blip r:embed="rId8"/>
                      <a:stretch>
                        <a:fillRect/>
                      </a:stretch>
                    </p:blipFill>
                    <p:spPr>
                      <a:xfrm>
                        <a:off x="5170489" y="3447427"/>
                        <a:ext cx="3535362" cy="2550148"/>
                      </a:xfrm>
                      <a:prstGeom prst="rect">
                        <a:avLst/>
                      </a:prstGeom>
                    </p:spPr>
                  </p:pic>
                </p:oleObj>
              </mc:Fallback>
            </mc:AlternateContent>
          </a:graphicData>
        </a:graphic>
      </p:graphicFrame>
      <p:sp>
        <p:nvSpPr>
          <p:cNvPr id="10" name="ObjectBox2" descr="&lt;tags&gt;&lt;tag n=&quot;BulletInfo&quot; v=&quot;Standard&quot; /&gt;&lt;tag n=&quot;TagName&quot; v=&quot;ObjectBox2&quot; /&gt;&lt;tag n=&quot;Top&quot; v=&quot;99.25&quot; /&gt;&lt;tag n=&quot;Left&quot; v=&quot;369.75&quot; /&gt;&lt;tag n=&quot;Height&quot; v=&quot;141.375&quot; /&gt;&lt;tag n=&quot;Width&quot; v=&quot;314.5&quot; /&gt;&lt;/tags&gt;"/>
          <p:cNvSpPr>
            <a:spLocks noChangeArrowheads="1"/>
          </p:cNvSpPr>
          <p:nvPr/>
        </p:nvSpPr>
        <p:spPr bwMode="gray">
          <a:xfrm>
            <a:off x="5008418" y="3382261"/>
            <a:ext cx="3882806" cy="2620261"/>
          </a:xfrm>
          <a:prstGeom prst="rect">
            <a:avLst/>
          </a:prstGeom>
          <a:noFill/>
          <a:ln w="19050" algn="ctr">
            <a:solidFill>
              <a:schemeClr val="accent2"/>
            </a:solidFill>
            <a:miter lim="800000"/>
            <a:headEnd/>
            <a:tailEnd/>
          </a:ln>
        </p:spPr>
        <p:txBody>
          <a:bodyPr lIns="46792" tIns="64789" rIns="46792" bIns="64789"/>
          <a:lstStyle/>
          <a:p>
            <a:pPr marL="187294" lvl="2" indent="-184120" defTabSz="728543">
              <a:lnSpc>
                <a:spcPct val="95000"/>
              </a:lnSpc>
              <a:buClr>
                <a:schemeClr val="tx2"/>
              </a:buClr>
              <a:buSzPct val="80000"/>
              <a:buFont typeface="Wingdings" pitchFamily="2" charset="2"/>
              <a:buChar char="n"/>
            </a:pPr>
            <a:endParaRPr lang="ja-JP" altLang="en-US" sz="1200" b="0">
              <a:ea typeface="MS PGothic" pitchFamily="34" charset="-128"/>
              <a:cs typeface="Lucida Sans Unicode" pitchFamily="34" charset="0"/>
            </a:endParaRPr>
          </a:p>
        </p:txBody>
      </p:sp>
      <p:sp>
        <p:nvSpPr>
          <p:cNvPr id="11" name="TextBox 10"/>
          <p:cNvSpPr txBox="1"/>
          <p:nvPr/>
        </p:nvSpPr>
        <p:spPr>
          <a:xfrm>
            <a:off x="381000" y="6185356"/>
            <a:ext cx="2464673" cy="215444"/>
          </a:xfrm>
          <a:prstGeom prst="rect">
            <a:avLst/>
          </a:prstGeom>
          <a:noFill/>
        </p:spPr>
        <p:txBody>
          <a:bodyPr wrap="square" rtlCol="0">
            <a:spAutoFit/>
          </a:bodyPr>
          <a:lstStyle/>
          <a:p>
            <a:r>
              <a:rPr lang="en-US" sz="800" dirty="0">
                <a:latin typeface="+mn-lt"/>
              </a:rPr>
              <a:t>* F</a:t>
            </a:r>
            <a:r>
              <a:rPr lang="en-US" sz="800" dirty="0" smtClean="0">
                <a:latin typeface="+mn-lt"/>
              </a:rPr>
              <a:t>ormerly </a:t>
            </a:r>
            <a:r>
              <a:rPr lang="en-US" sz="800" dirty="0">
                <a:latin typeface="+mn-lt"/>
              </a:rPr>
              <a:t>known as </a:t>
            </a:r>
            <a:r>
              <a:rPr lang="en-US" sz="800" dirty="0" smtClean="0">
                <a:latin typeface="+mn-lt"/>
              </a:rPr>
              <a:t>Sunway Pyramid Hotel East</a:t>
            </a:r>
            <a:endParaRPr lang="en-US" sz="800" dirty="0">
              <a:latin typeface="+mn-lt"/>
            </a:endParaRPr>
          </a:p>
        </p:txBody>
      </p:sp>
      <p:sp>
        <p:nvSpPr>
          <p:cNvPr id="12"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21</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210733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31283"/>
            <a:ext cx="8102600" cy="609600"/>
          </a:xfrm>
        </p:spPr>
        <p:txBody>
          <a:bodyPr/>
          <a:lstStyle/>
          <a:p>
            <a:pPr>
              <a:lnSpc>
                <a:spcPts val="1600"/>
              </a:lnSpc>
            </a:pPr>
            <a:r>
              <a:rPr lang="en-MY" sz="2800" dirty="0" smtClean="0"/>
              <a:t>Resilient Income Stream</a:t>
            </a:r>
            <a:r>
              <a:rPr lang="en-MY" dirty="0" smtClean="0"/>
              <a:t/>
            </a:r>
            <a:br>
              <a:rPr lang="en-MY" dirty="0" smtClean="0"/>
            </a:br>
            <a:r>
              <a:rPr lang="en-MY" sz="1600" dirty="0" smtClean="0"/>
              <a:t>Well spread-out lease expiry profile and diverse tenant base</a:t>
            </a:r>
            <a:endParaRPr lang="en-MY" sz="1600" dirty="0"/>
          </a:p>
        </p:txBody>
      </p:sp>
      <p:sp>
        <p:nvSpPr>
          <p:cNvPr id="4" name="Rectangle 3"/>
          <p:cNvSpPr/>
          <p:nvPr/>
        </p:nvSpPr>
        <p:spPr>
          <a:xfrm>
            <a:off x="152400" y="1526977"/>
            <a:ext cx="3886200" cy="3883223"/>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4114800" y="1526977"/>
            <a:ext cx="4876800" cy="3883223"/>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p:cNvSpPr txBox="1"/>
          <p:nvPr/>
        </p:nvSpPr>
        <p:spPr>
          <a:xfrm>
            <a:off x="152400" y="774412"/>
            <a:ext cx="3886200" cy="307777"/>
          </a:xfrm>
          <a:prstGeom prst="rect">
            <a:avLst/>
          </a:prstGeom>
          <a:noFill/>
          <a:ln>
            <a:noFill/>
          </a:ln>
        </p:spPr>
        <p:txBody>
          <a:bodyPr wrap="square" rtlCol="0">
            <a:spAutoFit/>
          </a:bodyPr>
          <a:lstStyle/>
          <a:p>
            <a:r>
              <a:rPr lang="en-US" sz="1200" b="1" dirty="0" smtClean="0">
                <a:latin typeface="+mn-lt"/>
              </a:rPr>
              <a:t>WALE </a:t>
            </a:r>
            <a:r>
              <a:rPr lang="en-US" sz="1200" b="1" baseline="30000" dirty="0" smtClean="0">
                <a:latin typeface="+mn-lt"/>
              </a:rPr>
              <a:t>1 </a:t>
            </a:r>
            <a:r>
              <a:rPr lang="en-US" sz="1200" b="1" dirty="0" smtClean="0">
                <a:latin typeface="+mn-lt"/>
              </a:rPr>
              <a:t>as at 30 September 2016 – </a:t>
            </a:r>
            <a:r>
              <a:rPr lang="en-US" sz="1400" b="1" dirty="0" smtClean="0">
                <a:latin typeface="+mn-lt"/>
              </a:rPr>
              <a:t>2.04</a:t>
            </a:r>
            <a:r>
              <a:rPr lang="en-US" sz="1200" b="1" dirty="0" smtClean="0">
                <a:latin typeface="+mn-lt"/>
              </a:rPr>
              <a:t> years</a:t>
            </a:r>
            <a:endParaRPr lang="en-US" sz="1200" b="1" dirty="0">
              <a:latin typeface="+mn-lt"/>
            </a:endParaRPr>
          </a:p>
        </p:txBody>
      </p:sp>
      <p:sp>
        <p:nvSpPr>
          <p:cNvPr id="9" name="TextBox 8"/>
          <p:cNvSpPr txBox="1"/>
          <p:nvPr/>
        </p:nvSpPr>
        <p:spPr>
          <a:xfrm>
            <a:off x="152399" y="1219200"/>
            <a:ext cx="38862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Projected tenancy expiry of portfolio </a:t>
            </a:r>
            <a:r>
              <a:rPr lang="en-US" sz="1400" b="1" baseline="30000" dirty="0" smtClean="0">
                <a:solidFill>
                  <a:schemeClr val="bg1"/>
                </a:solidFill>
              </a:rPr>
              <a:t>2</a:t>
            </a:r>
            <a:endParaRPr lang="en-US" sz="1400" b="1" baseline="30000" dirty="0">
              <a:solidFill>
                <a:schemeClr val="bg1"/>
              </a:solidFill>
            </a:endParaRPr>
          </a:p>
        </p:txBody>
      </p:sp>
      <p:sp>
        <p:nvSpPr>
          <p:cNvPr id="10" name="TextBox 9"/>
          <p:cNvSpPr txBox="1"/>
          <p:nvPr/>
        </p:nvSpPr>
        <p:spPr>
          <a:xfrm>
            <a:off x="4114799" y="1219200"/>
            <a:ext cx="4876801"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Top 10 tenants </a:t>
            </a:r>
            <a:r>
              <a:rPr lang="en-US" sz="1400" b="1" baseline="30000" dirty="0" smtClean="0">
                <a:solidFill>
                  <a:schemeClr val="bg1"/>
                </a:solidFill>
              </a:rPr>
              <a:t>4</a:t>
            </a:r>
            <a:endParaRPr lang="en-US" sz="1400" b="1" baseline="30000" dirty="0">
              <a:solidFill>
                <a:schemeClr val="bg1"/>
              </a:solidFill>
            </a:endParaRPr>
          </a:p>
        </p:txBody>
      </p:sp>
      <p:sp>
        <p:nvSpPr>
          <p:cNvPr id="11" name="TextBox 10"/>
          <p:cNvSpPr txBox="1"/>
          <p:nvPr/>
        </p:nvSpPr>
        <p:spPr>
          <a:xfrm>
            <a:off x="4089400" y="774412"/>
            <a:ext cx="4902200" cy="307777"/>
          </a:xfrm>
          <a:prstGeom prst="rect">
            <a:avLst/>
          </a:prstGeom>
          <a:noFill/>
          <a:ln>
            <a:noFill/>
          </a:ln>
        </p:spPr>
        <p:txBody>
          <a:bodyPr wrap="square" rtlCol="0">
            <a:spAutoFit/>
          </a:bodyPr>
          <a:lstStyle/>
          <a:p>
            <a:r>
              <a:rPr lang="en-US" sz="1200" b="1" dirty="0" smtClean="0">
                <a:latin typeface="+mn-lt"/>
              </a:rPr>
              <a:t>Top 10 tenants contribute approximately </a:t>
            </a:r>
            <a:r>
              <a:rPr lang="en-US" sz="1400" b="1" dirty="0" smtClean="0">
                <a:latin typeface="+mn-lt"/>
              </a:rPr>
              <a:t>12.1%</a:t>
            </a:r>
            <a:r>
              <a:rPr lang="en-US" sz="1200" b="1" dirty="0" smtClean="0">
                <a:latin typeface="+mn-lt"/>
              </a:rPr>
              <a:t> of total revenue</a:t>
            </a:r>
            <a:endParaRPr lang="en-US" sz="1200" b="1" dirty="0">
              <a:latin typeface="+mn-lt"/>
            </a:endParaRPr>
          </a:p>
        </p:txBody>
      </p:sp>
      <p:sp>
        <p:nvSpPr>
          <p:cNvPr id="12" name="Rectangle 11"/>
          <p:cNvSpPr/>
          <p:nvPr/>
        </p:nvSpPr>
        <p:spPr>
          <a:xfrm>
            <a:off x="70707" y="5471293"/>
            <a:ext cx="3967892" cy="769441"/>
          </a:xfrm>
          <a:prstGeom prst="rect">
            <a:avLst/>
          </a:prstGeom>
        </p:spPr>
        <p:txBody>
          <a:bodyPr wrap="square">
            <a:spAutoFit/>
          </a:bodyPr>
          <a:lstStyle/>
          <a:p>
            <a:pPr marL="447675" indent="-447675">
              <a:tabLst>
                <a:tab pos="447675" algn="l"/>
              </a:tabLst>
            </a:pPr>
            <a:r>
              <a:rPr lang="en-US" sz="1100" baseline="30000" dirty="0" smtClean="0">
                <a:latin typeface="+mn-lt"/>
                <a:cs typeface="Arial" panose="020B0604020202020204" pitchFamily="34" charset="0"/>
              </a:rPr>
              <a:t>1  </a:t>
            </a:r>
            <a:r>
              <a:rPr lang="en-US" sz="1100" dirty="0" smtClean="0">
                <a:latin typeface="+mn-lt"/>
                <a:cs typeface="Arial" panose="020B0604020202020204" pitchFamily="34" charset="0"/>
              </a:rPr>
              <a:t>Calculated based on gross rental income.	</a:t>
            </a:r>
          </a:p>
          <a:p>
            <a:pPr marL="111125" indent="-111125">
              <a:tabLst>
                <a:tab pos="111125" algn="l"/>
              </a:tabLst>
            </a:pPr>
            <a:r>
              <a:rPr lang="en-US" sz="1100" baseline="30000" dirty="0" smtClean="0">
                <a:latin typeface="+mn-lt"/>
                <a:cs typeface="Arial" panose="020B0604020202020204" pitchFamily="34" charset="0"/>
              </a:rPr>
              <a:t>2  </a:t>
            </a:r>
            <a:r>
              <a:rPr lang="en-GB" sz="1100" dirty="0" smtClean="0">
                <a:latin typeface="+mn-lt"/>
                <a:cs typeface="Arial" panose="020B0604020202020204" pitchFamily="34" charset="0"/>
              </a:rPr>
              <a:t>Calculated using NLA for the Retail and Office Properties and GFA for the Hotel and Hospital Properties.</a:t>
            </a:r>
          </a:p>
          <a:p>
            <a:pPr marL="111125" indent="-111125">
              <a:tabLst>
                <a:tab pos="111125" algn="l"/>
              </a:tabLst>
            </a:pPr>
            <a:r>
              <a:rPr lang="en-GB" sz="1100" baseline="30000" dirty="0" smtClean="0">
                <a:latin typeface="+mn-lt"/>
                <a:cs typeface="Arial" panose="020B0604020202020204" pitchFamily="34" charset="0"/>
              </a:rPr>
              <a:t>3</a:t>
            </a:r>
            <a:r>
              <a:rPr lang="en-GB" sz="1100" dirty="0" smtClean="0">
                <a:latin typeface="+mn-lt"/>
                <a:cs typeface="Arial" panose="020B0604020202020204" pitchFamily="34" charset="0"/>
              </a:rPr>
              <a:t> Include monthly tenancies occupying 0.7% of total space.</a:t>
            </a:r>
          </a:p>
        </p:txBody>
      </p:sp>
      <p:sp>
        <p:nvSpPr>
          <p:cNvPr id="13" name="Rectangle 12"/>
          <p:cNvSpPr/>
          <p:nvPr/>
        </p:nvSpPr>
        <p:spPr>
          <a:xfrm>
            <a:off x="4089400" y="5480447"/>
            <a:ext cx="4953000" cy="430887"/>
          </a:xfrm>
          <a:prstGeom prst="rect">
            <a:avLst/>
          </a:prstGeom>
        </p:spPr>
        <p:txBody>
          <a:bodyPr wrap="square">
            <a:spAutoFit/>
          </a:bodyPr>
          <a:lstStyle/>
          <a:p>
            <a:pPr marL="119063" indent="-119063">
              <a:tabLst>
                <a:tab pos="119063" algn="l"/>
              </a:tabLst>
            </a:pPr>
            <a:r>
              <a:rPr lang="en-GB" sz="1100" baseline="30000" dirty="0" smtClean="0">
                <a:latin typeface="+mn-lt"/>
                <a:cs typeface="Arial" panose="020B0604020202020204" pitchFamily="34" charset="0"/>
              </a:rPr>
              <a:t>4</a:t>
            </a:r>
            <a:r>
              <a:rPr lang="en-GB" sz="1100" dirty="0" smtClean="0">
                <a:latin typeface="+mn-lt"/>
                <a:cs typeface="Arial" panose="020B0604020202020204" pitchFamily="34" charset="0"/>
              </a:rPr>
              <a:t>	Based on gross rental income for the month of September 2016 (exclude Hotel Master Leases, Hospital Master Lease and car park tenancies).</a:t>
            </a:r>
          </a:p>
        </p:txBody>
      </p:sp>
      <p:sp>
        <p:nvSpPr>
          <p:cNvPr id="14" name="Slide Number Placeholder 3"/>
          <p:cNvSpPr txBox="1">
            <a:spLocks/>
          </p:cNvSpPr>
          <p:nvPr/>
        </p:nvSpPr>
        <p:spPr>
          <a:xfrm>
            <a:off x="8534400" y="6610529"/>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22</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graphicFrame>
        <p:nvGraphicFramePr>
          <p:cNvPr id="7" name="Object 6"/>
          <p:cNvGraphicFramePr>
            <a:graphicFrameLocks noChangeAspect="1"/>
          </p:cNvGraphicFramePr>
          <p:nvPr>
            <p:extLst/>
          </p:nvPr>
        </p:nvGraphicFramePr>
        <p:xfrm>
          <a:off x="228600" y="1600200"/>
          <a:ext cx="3771900" cy="3775075"/>
        </p:xfrm>
        <a:graphic>
          <a:graphicData uri="http://schemas.openxmlformats.org/presentationml/2006/ole">
            <mc:AlternateContent xmlns:mc="http://schemas.openxmlformats.org/markup-compatibility/2006">
              <mc:Choice xmlns:v="urn:schemas-microsoft-com:vml" Requires="v">
                <p:oleObj spid="_x0000_s82996" name="Worksheet" r:id="rId4" imgW="3771884" imgH="3238393" progId="Excel.Sheet.12">
                  <p:link updateAutomatic="1"/>
                </p:oleObj>
              </mc:Choice>
              <mc:Fallback>
                <p:oleObj name="Worksheet" r:id="rId4" imgW="3771884" imgH="3238393" progId="Excel.Sheet.12">
                  <p:link updateAutomatic="1"/>
                  <p:pic>
                    <p:nvPicPr>
                      <p:cNvPr id="7" name="Object 6"/>
                      <p:cNvPicPr/>
                      <p:nvPr/>
                    </p:nvPicPr>
                    <p:blipFill>
                      <a:blip r:embed="rId5"/>
                      <a:stretch>
                        <a:fillRect/>
                      </a:stretch>
                    </p:blipFill>
                    <p:spPr>
                      <a:xfrm>
                        <a:off x="228600" y="1600200"/>
                        <a:ext cx="3771900" cy="3775075"/>
                      </a:xfrm>
                      <a:prstGeom prst="rect">
                        <a:avLst/>
                      </a:prstGeom>
                    </p:spPr>
                  </p:pic>
                </p:oleObj>
              </mc:Fallback>
            </mc:AlternateContent>
          </a:graphicData>
        </a:graphic>
      </p:graphicFrame>
      <p:sp>
        <p:nvSpPr>
          <p:cNvPr id="16" name="TextBox 30"/>
          <p:cNvSpPr txBox="1"/>
          <p:nvPr/>
        </p:nvSpPr>
        <p:spPr>
          <a:xfrm>
            <a:off x="1447800" y="4114800"/>
            <a:ext cx="15242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latin typeface="+mn-lt"/>
              </a:rPr>
              <a:t>3</a:t>
            </a:r>
            <a:endParaRPr lang="en-US" sz="1000" b="1" dirty="0">
              <a:latin typeface="+mn-lt"/>
            </a:endParaRPr>
          </a:p>
        </p:txBody>
      </p:sp>
      <p:graphicFrame>
        <p:nvGraphicFramePr>
          <p:cNvPr id="3" name="Object 2"/>
          <p:cNvGraphicFramePr>
            <a:graphicFrameLocks noChangeAspect="1"/>
          </p:cNvGraphicFramePr>
          <p:nvPr>
            <p:extLst/>
          </p:nvPr>
        </p:nvGraphicFramePr>
        <p:xfrm>
          <a:off x="4129088" y="1596718"/>
          <a:ext cx="4857750" cy="3773795"/>
        </p:xfrm>
        <a:graphic>
          <a:graphicData uri="http://schemas.openxmlformats.org/presentationml/2006/ole">
            <mc:AlternateContent xmlns:mc="http://schemas.openxmlformats.org/markup-compatibility/2006">
              <mc:Choice xmlns:v="urn:schemas-microsoft-com:vml" Requires="v">
                <p:oleObj spid="_x0000_s82997" name="Worksheet" r:id="rId6" imgW="5514892" imgH="4667152" progId="Excel.Sheet.12">
                  <p:link updateAutomatic="1"/>
                </p:oleObj>
              </mc:Choice>
              <mc:Fallback>
                <p:oleObj name="Worksheet" r:id="rId6" imgW="5514892" imgH="4667152" progId="Excel.Sheet.12">
                  <p:link updateAutomatic="1"/>
                  <p:pic>
                    <p:nvPicPr>
                      <p:cNvPr id="3" name="Object 2"/>
                      <p:cNvPicPr/>
                      <p:nvPr/>
                    </p:nvPicPr>
                    <p:blipFill>
                      <a:blip r:embed="rId7"/>
                      <a:stretch>
                        <a:fillRect/>
                      </a:stretch>
                    </p:blipFill>
                    <p:spPr>
                      <a:xfrm>
                        <a:off x="4129088" y="1596718"/>
                        <a:ext cx="4857750" cy="3773795"/>
                      </a:xfrm>
                      <a:prstGeom prst="rect">
                        <a:avLst/>
                      </a:prstGeom>
                    </p:spPr>
                  </p:pic>
                </p:oleObj>
              </mc:Fallback>
            </mc:AlternateContent>
          </a:graphicData>
        </a:graphic>
      </p:graphicFrame>
    </p:spTree>
    <p:extLst>
      <p:ext uri="{BB962C8B-B14F-4D97-AF65-F5344CB8AC3E}">
        <p14:creationId xmlns:p14="http://schemas.microsoft.com/office/powerpoint/2010/main" val="4216731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045032" y="2826327"/>
            <a:ext cx="7315200" cy="914400"/>
          </a:xfrm>
          <a:solidFill>
            <a:srgbClr val="CC3300"/>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bg1"/>
                </a:solidFill>
              </a:rPr>
              <a:t>4.	</a:t>
            </a:r>
            <a:r>
              <a:rPr lang="en-US" dirty="0" smtClean="0">
                <a:solidFill>
                  <a:schemeClr val="bg1"/>
                </a:solidFill>
              </a:rPr>
              <a:t>1Q 2017 </a:t>
            </a:r>
            <a:r>
              <a:rPr lang="en-US" dirty="0">
                <a:solidFill>
                  <a:schemeClr val="bg1"/>
                </a:solidFill>
              </a:rPr>
              <a:t>Property Performance</a:t>
            </a:r>
          </a:p>
        </p:txBody>
      </p:sp>
      <p:sp>
        <p:nvSpPr>
          <p:cNvPr id="3" name="TextBox 2"/>
          <p:cNvSpPr txBox="1"/>
          <p:nvPr/>
        </p:nvSpPr>
        <p:spPr bwMode="auto">
          <a:xfrm>
            <a:off x="8791884" y="6618782"/>
            <a:ext cx="352116" cy="239218"/>
          </a:xfrm>
          <a:prstGeom prst="rect">
            <a:avLst/>
          </a:prstGeom>
        </p:spPr>
        <p:txBody>
          <a:bodyPr vert="horz" lIns="91424" tIns="45713" rIns="91424" bIns="45713" rtlCol="0" anchor="ctr"/>
          <a:lstStyle>
            <a:defPPr>
              <a:defRPr lang="en-US"/>
            </a:defPPr>
            <a:lvl1pPr algn="r">
              <a:defRPr sz="900">
                <a:solidFill>
                  <a:schemeClr val="tx1">
                    <a:tint val="75000"/>
                  </a:schemeClr>
                </a:solidFill>
              </a:defRPr>
            </a:lvl1pPr>
          </a:lstStyle>
          <a:p>
            <a:pPr lvl="0"/>
            <a:r>
              <a:rPr lang="en-US" dirty="0" smtClean="0">
                <a:latin typeface="Calibri" pitchFamily="34" charset="0"/>
              </a:rPr>
              <a:t>23</a:t>
            </a:r>
            <a:endParaRPr lang="en-US" dirty="0">
              <a:latin typeface="Calibri" pitchFamily="34" charset="0"/>
            </a:endParaRPr>
          </a:p>
        </p:txBody>
      </p:sp>
    </p:spTree>
    <p:extLst>
      <p:ext uri="{BB962C8B-B14F-4D97-AF65-F5344CB8AC3E}">
        <p14:creationId xmlns:p14="http://schemas.microsoft.com/office/powerpoint/2010/main" val="979889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2699645555"/>
              </p:ext>
            </p:extLst>
          </p:nvPr>
        </p:nvGraphicFramePr>
        <p:xfrm>
          <a:off x="662356" y="1092670"/>
          <a:ext cx="3717926" cy="4683771"/>
        </p:xfrm>
        <a:graphic>
          <a:graphicData uri="http://schemas.openxmlformats.org/presentationml/2006/ole">
            <mc:AlternateContent xmlns:mc="http://schemas.openxmlformats.org/markup-compatibility/2006">
              <mc:Choice xmlns:v="urn:schemas-microsoft-com:vml" Requires="v">
                <p:oleObj spid="_x0000_s84020" name="Worksheet" r:id="rId3" imgW="3647981" imgH="3648152" progId="Excel.Sheet.12">
                  <p:link updateAutomatic="1"/>
                </p:oleObj>
              </mc:Choice>
              <mc:Fallback>
                <p:oleObj name="Worksheet" r:id="rId3" imgW="3647981" imgH="3648152" progId="Excel.Sheet.12">
                  <p:link updateAutomatic="1"/>
                  <p:pic>
                    <p:nvPicPr>
                      <p:cNvPr id="8" name="Object 7"/>
                      <p:cNvPicPr/>
                      <p:nvPr/>
                    </p:nvPicPr>
                    <p:blipFill>
                      <a:blip r:embed="rId4"/>
                      <a:stretch>
                        <a:fillRect/>
                      </a:stretch>
                    </p:blipFill>
                    <p:spPr>
                      <a:xfrm>
                        <a:off x="662356" y="1092670"/>
                        <a:ext cx="3717926" cy="4683771"/>
                      </a:xfrm>
                      <a:prstGeom prst="rect">
                        <a:avLst/>
                      </a:prstGeom>
                    </p:spPr>
                  </p:pic>
                </p:oleObj>
              </mc:Fallback>
            </mc:AlternateContent>
          </a:graphicData>
        </a:graphic>
      </p:graphicFrame>
      <p:sp>
        <p:nvSpPr>
          <p:cNvPr id="2" name="Title 1"/>
          <p:cNvSpPr>
            <a:spLocks noGrp="1"/>
          </p:cNvSpPr>
          <p:nvPr>
            <p:ph type="title"/>
          </p:nvPr>
        </p:nvSpPr>
        <p:spPr>
          <a:xfrm>
            <a:off x="76200" y="-76200"/>
            <a:ext cx="8102600" cy="714356"/>
          </a:xfrm>
        </p:spPr>
        <p:txBody>
          <a:bodyPr/>
          <a:lstStyle/>
          <a:p>
            <a:r>
              <a:rPr lang="en-MY" sz="2400" dirty="0" smtClean="0"/>
              <a:t>RETAIL PROPERTIES </a:t>
            </a:r>
            <a:r>
              <a:rPr lang="en-MY" sz="2700" dirty="0" smtClean="0"/>
              <a:t/>
            </a:r>
            <a:br>
              <a:rPr lang="en-MY" sz="2700" dirty="0" smtClean="0"/>
            </a:br>
            <a:r>
              <a:rPr lang="en-MY" sz="1600" dirty="0" smtClean="0"/>
              <a:t>SUNWAY PYRAMID SHOPPING MALL</a:t>
            </a:r>
            <a:endParaRPr lang="en-MY" sz="1600" dirty="0"/>
          </a:p>
        </p:txBody>
      </p:sp>
      <p:sp>
        <p:nvSpPr>
          <p:cNvPr id="15" name="Slide Number Placeholder 3"/>
          <p:cNvSpPr txBox="1">
            <a:spLocks/>
          </p:cNvSpPr>
          <p:nvPr/>
        </p:nvSpPr>
        <p:spPr>
          <a:xfrm>
            <a:off x="8476130" y="6610529"/>
            <a:ext cx="6858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900" noProof="0" dirty="0" smtClean="0">
                <a:solidFill>
                  <a:schemeClr val="bg1">
                    <a:lumMod val="50000"/>
                  </a:schemeClr>
                </a:solidFill>
                <a:latin typeface="Calibri" pitchFamily="34" charset="0"/>
              </a:rPr>
              <a:t>24</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0" name="TextBox 9"/>
          <p:cNvSpPr txBox="1"/>
          <p:nvPr/>
        </p:nvSpPr>
        <p:spPr>
          <a:xfrm>
            <a:off x="4495800" y="762000"/>
            <a:ext cx="39624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Projected lease expiry schedule</a:t>
            </a:r>
            <a:endParaRPr lang="en-US" sz="1400" b="1" baseline="30000" dirty="0">
              <a:solidFill>
                <a:schemeClr val="bg1"/>
              </a:solidFill>
            </a:endParaRPr>
          </a:p>
        </p:txBody>
      </p:sp>
      <p:sp>
        <p:nvSpPr>
          <p:cNvPr id="4" name="Rectangle 3"/>
          <p:cNvSpPr/>
          <p:nvPr/>
        </p:nvSpPr>
        <p:spPr>
          <a:xfrm>
            <a:off x="627099" y="1075024"/>
            <a:ext cx="3868701" cy="47482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27099" y="767246"/>
            <a:ext cx="3868701" cy="307778"/>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a:t>
            </a:r>
            <a:r>
              <a:rPr lang="en-US" sz="1400" b="1" dirty="0">
                <a:solidFill>
                  <a:schemeClr val="bg1"/>
                </a:solidFill>
              </a:rPr>
              <a:t>r</a:t>
            </a:r>
            <a:r>
              <a:rPr lang="en-US" sz="1400" b="1" dirty="0" smtClean="0">
                <a:solidFill>
                  <a:schemeClr val="bg1"/>
                </a:solidFill>
              </a:rPr>
              <a:t>ates</a:t>
            </a:r>
            <a:endParaRPr lang="en-US" sz="1400" b="1" baseline="30000" dirty="0">
              <a:solidFill>
                <a:schemeClr val="bg1"/>
              </a:solidFill>
            </a:endParaRPr>
          </a:p>
        </p:txBody>
      </p:sp>
      <p:sp>
        <p:nvSpPr>
          <p:cNvPr id="12" name="Rectangle 11"/>
          <p:cNvSpPr/>
          <p:nvPr/>
        </p:nvSpPr>
        <p:spPr>
          <a:xfrm>
            <a:off x="4495800" y="1075024"/>
            <a:ext cx="3962400" cy="47482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3395518" y="1676400"/>
            <a:ext cx="871682" cy="3913457"/>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dirty="0">
              <a:latin typeface="Arial" panose="020B0604020202020204" pitchFamily="34" charset="0"/>
            </a:endParaRPr>
          </a:p>
        </p:txBody>
      </p:sp>
      <p:graphicFrame>
        <p:nvGraphicFramePr>
          <p:cNvPr id="5" name="Object 4"/>
          <p:cNvGraphicFramePr>
            <a:graphicFrameLocks noChangeAspect="1"/>
          </p:cNvGraphicFramePr>
          <p:nvPr>
            <p:extLst/>
          </p:nvPr>
        </p:nvGraphicFramePr>
        <p:xfrm>
          <a:off x="4568825" y="1158875"/>
          <a:ext cx="3800475" cy="4551363"/>
        </p:xfrm>
        <a:graphic>
          <a:graphicData uri="http://schemas.openxmlformats.org/presentationml/2006/ole">
            <mc:AlternateContent xmlns:mc="http://schemas.openxmlformats.org/markup-compatibility/2006">
              <mc:Choice xmlns:v="urn:schemas-microsoft-com:vml" Requires="v">
                <p:oleObj spid="_x0000_s84021" name="Worksheet" r:id="rId5" imgW="3552692" imgH="3790947" progId="Excel.Sheet.12">
                  <p:link updateAutomatic="1"/>
                </p:oleObj>
              </mc:Choice>
              <mc:Fallback>
                <p:oleObj name="Worksheet" r:id="rId5" imgW="3552692" imgH="3790947" progId="Excel.Sheet.12">
                  <p:link updateAutomatic="1"/>
                  <p:pic>
                    <p:nvPicPr>
                      <p:cNvPr id="5" name="Object 4"/>
                      <p:cNvPicPr/>
                      <p:nvPr/>
                    </p:nvPicPr>
                    <p:blipFill>
                      <a:blip r:embed="rId6"/>
                      <a:stretch>
                        <a:fillRect/>
                      </a:stretch>
                    </p:blipFill>
                    <p:spPr>
                      <a:xfrm>
                        <a:off x="4568825" y="1158875"/>
                        <a:ext cx="3800475" cy="4551363"/>
                      </a:xfrm>
                      <a:prstGeom prst="rect">
                        <a:avLst/>
                      </a:prstGeom>
                    </p:spPr>
                  </p:pic>
                </p:oleObj>
              </mc:Fallback>
            </mc:AlternateContent>
          </a:graphicData>
        </a:graphic>
      </p:graphicFrame>
    </p:spTree>
    <p:extLst>
      <p:ext uri="{BB962C8B-B14F-4D97-AF65-F5344CB8AC3E}">
        <p14:creationId xmlns:p14="http://schemas.microsoft.com/office/powerpoint/2010/main" val="3180995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94834"/>
            <a:ext cx="8102600" cy="714356"/>
          </a:xfrm>
        </p:spPr>
        <p:txBody>
          <a:bodyPr/>
          <a:lstStyle/>
          <a:p>
            <a:r>
              <a:rPr lang="en-MY" sz="2400" dirty="0" smtClean="0"/>
              <a:t>RETAIL PROPERTIES </a:t>
            </a:r>
            <a:r>
              <a:rPr lang="en-MY" sz="3600" dirty="0" smtClean="0"/>
              <a:t/>
            </a:r>
            <a:br>
              <a:rPr lang="en-MY" sz="3600" dirty="0" smtClean="0"/>
            </a:br>
            <a:r>
              <a:rPr lang="en-MY" sz="1600" dirty="0" smtClean="0"/>
              <a:t>SUNWAY PYRAMID SHOPPING MALL (Cont’d)</a:t>
            </a:r>
            <a:endParaRPr lang="en-MY" sz="1600" dirty="0"/>
          </a:p>
        </p:txBody>
      </p:sp>
      <p:sp>
        <p:nvSpPr>
          <p:cNvPr id="4" name="Rectangle 3"/>
          <p:cNvSpPr/>
          <p:nvPr/>
        </p:nvSpPr>
        <p:spPr>
          <a:xfrm>
            <a:off x="228600" y="1130588"/>
            <a:ext cx="3834067"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4062667" y="1130588"/>
            <a:ext cx="4807909"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p:cNvSpPr txBox="1"/>
          <p:nvPr/>
        </p:nvSpPr>
        <p:spPr>
          <a:xfrm>
            <a:off x="228600" y="822811"/>
            <a:ext cx="38862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Tenant mix </a:t>
            </a:r>
            <a:r>
              <a:rPr lang="en-US" sz="1400" b="1" baseline="30000" dirty="0" smtClean="0">
                <a:solidFill>
                  <a:schemeClr val="bg1"/>
                </a:solidFill>
              </a:rPr>
              <a:t>1</a:t>
            </a:r>
            <a:endParaRPr lang="en-US" sz="1400" b="1" baseline="30000" dirty="0">
              <a:solidFill>
                <a:schemeClr val="bg1"/>
              </a:solidFill>
            </a:endParaRPr>
          </a:p>
        </p:txBody>
      </p:sp>
      <p:sp>
        <p:nvSpPr>
          <p:cNvPr id="10" name="TextBox 9"/>
          <p:cNvSpPr txBox="1"/>
          <p:nvPr/>
        </p:nvSpPr>
        <p:spPr>
          <a:xfrm>
            <a:off x="4062667" y="822811"/>
            <a:ext cx="4807113"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Top 10 tenants </a:t>
            </a:r>
            <a:r>
              <a:rPr lang="en-US" sz="1400" b="1" baseline="30000" dirty="0" smtClean="0">
                <a:solidFill>
                  <a:schemeClr val="bg1"/>
                </a:solidFill>
              </a:rPr>
              <a:t>1</a:t>
            </a:r>
            <a:endParaRPr lang="en-US" sz="1400" b="1" baseline="30000" dirty="0">
              <a:solidFill>
                <a:schemeClr val="bg1"/>
              </a:solidFill>
            </a:endParaRPr>
          </a:p>
        </p:txBody>
      </p:sp>
      <p:sp>
        <p:nvSpPr>
          <p:cNvPr id="13" name="Rectangle 12"/>
          <p:cNvSpPr/>
          <p:nvPr/>
        </p:nvSpPr>
        <p:spPr>
          <a:xfrm>
            <a:off x="152400" y="5834390"/>
            <a:ext cx="5867400" cy="261610"/>
          </a:xfrm>
          <a:prstGeom prst="rect">
            <a:avLst/>
          </a:prstGeom>
        </p:spPr>
        <p:txBody>
          <a:bodyPr wrap="square">
            <a:spAutoFit/>
          </a:bodyPr>
          <a:lstStyle/>
          <a:p>
            <a:r>
              <a:rPr lang="en-GB" sz="1100" baseline="30000" dirty="0" smtClean="0">
                <a:latin typeface="+mn-lt"/>
                <a:cs typeface="Arial" panose="020B0604020202020204" pitchFamily="34" charset="0"/>
              </a:rPr>
              <a:t>1</a:t>
            </a:r>
            <a:r>
              <a:rPr lang="en-GB" sz="1100" dirty="0">
                <a:latin typeface="+mn-lt"/>
                <a:cs typeface="Arial" panose="020B0604020202020204" pitchFamily="34" charset="0"/>
              </a:rPr>
              <a:t> </a:t>
            </a:r>
            <a:r>
              <a:rPr lang="en-GB" sz="1100" dirty="0" smtClean="0">
                <a:latin typeface="+mn-lt"/>
                <a:cs typeface="Arial" panose="020B0604020202020204" pitchFamily="34" charset="0"/>
              </a:rPr>
              <a:t> </a:t>
            </a:r>
            <a:r>
              <a:rPr lang="en-GB" altLang="ja-JP" sz="1100" dirty="0" smtClean="0">
                <a:latin typeface="+mn-lt"/>
                <a:ea typeface="MS PGothic" pitchFamily="34" charset="-128"/>
                <a:cs typeface="Arial" panose="020B0604020202020204" pitchFamily="34" charset="0"/>
              </a:rPr>
              <a:t>Based on gross rental income for the month of September 2016.</a:t>
            </a:r>
            <a:endParaRPr lang="en-US" sz="1100" dirty="0">
              <a:latin typeface="+mn-lt"/>
              <a:ea typeface="MS PGothic" pitchFamily="34" charset="-128"/>
              <a:cs typeface="Arial" panose="020B0604020202020204" pitchFamily="34" charset="0"/>
            </a:endParaRPr>
          </a:p>
        </p:txBody>
      </p:sp>
      <p:sp>
        <p:nvSpPr>
          <p:cNvPr id="16" name="Slide Number Placeholder 3"/>
          <p:cNvSpPr txBox="1">
            <a:spLocks/>
          </p:cNvSpPr>
          <p:nvPr/>
        </p:nvSpPr>
        <p:spPr>
          <a:xfrm>
            <a:off x="8534400" y="6635929"/>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25</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graphicFrame>
        <p:nvGraphicFramePr>
          <p:cNvPr id="7" name="Object 6"/>
          <p:cNvGraphicFramePr>
            <a:graphicFrameLocks noChangeAspect="1"/>
          </p:cNvGraphicFramePr>
          <p:nvPr>
            <p:extLst/>
          </p:nvPr>
        </p:nvGraphicFramePr>
        <p:xfrm>
          <a:off x="307975" y="1144588"/>
          <a:ext cx="3654425" cy="4598987"/>
        </p:xfrm>
        <a:graphic>
          <a:graphicData uri="http://schemas.openxmlformats.org/presentationml/2006/ole">
            <mc:AlternateContent xmlns:mc="http://schemas.openxmlformats.org/markup-compatibility/2006">
              <mc:Choice xmlns:v="urn:schemas-microsoft-com:vml" Requires="v">
                <p:oleObj spid="_x0000_s85044" name="Worksheet" r:id="rId3" imgW="3647981" imgH="3676765" progId="Excel.Sheet.12">
                  <p:link updateAutomatic="1"/>
                </p:oleObj>
              </mc:Choice>
              <mc:Fallback>
                <p:oleObj name="Worksheet" r:id="rId3" imgW="3647981" imgH="3676765" progId="Excel.Sheet.12">
                  <p:link updateAutomatic="1"/>
                  <p:pic>
                    <p:nvPicPr>
                      <p:cNvPr id="7" name="Object 6"/>
                      <p:cNvPicPr/>
                      <p:nvPr/>
                    </p:nvPicPr>
                    <p:blipFill>
                      <a:blip r:embed="rId4"/>
                      <a:stretch>
                        <a:fillRect/>
                      </a:stretch>
                    </p:blipFill>
                    <p:spPr>
                      <a:xfrm>
                        <a:off x="307975" y="1144588"/>
                        <a:ext cx="3654425" cy="4598987"/>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4114800" y="1144588"/>
          <a:ext cx="4745038" cy="4598988"/>
        </p:xfrm>
        <a:graphic>
          <a:graphicData uri="http://schemas.openxmlformats.org/presentationml/2006/ole">
            <mc:AlternateContent xmlns:mc="http://schemas.openxmlformats.org/markup-compatibility/2006">
              <mc:Choice xmlns:v="urn:schemas-microsoft-com:vml" Requires="v">
                <p:oleObj spid="_x0000_s85045" name="Worksheet" r:id="rId5" imgW="5467382" imgH="4171823" progId="Excel.Sheet.12">
                  <p:link updateAutomatic="1"/>
                </p:oleObj>
              </mc:Choice>
              <mc:Fallback>
                <p:oleObj name="Worksheet" r:id="rId5" imgW="5467382" imgH="4171823" progId="Excel.Sheet.12">
                  <p:link updateAutomatic="1"/>
                  <p:pic>
                    <p:nvPicPr>
                      <p:cNvPr id="8" name="Object 7"/>
                      <p:cNvPicPr/>
                      <p:nvPr/>
                    </p:nvPicPr>
                    <p:blipFill>
                      <a:blip r:embed="rId6"/>
                      <a:stretch>
                        <a:fillRect/>
                      </a:stretch>
                    </p:blipFill>
                    <p:spPr>
                      <a:xfrm>
                        <a:off x="4114800" y="1144588"/>
                        <a:ext cx="4745038" cy="4598988"/>
                      </a:xfrm>
                      <a:prstGeom prst="rect">
                        <a:avLst/>
                      </a:prstGeom>
                    </p:spPr>
                  </p:pic>
                </p:oleObj>
              </mc:Fallback>
            </mc:AlternateContent>
          </a:graphicData>
        </a:graphic>
      </p:graphicFrame>
    </p:spTree>
    <p:extLst>
      <p:ext uri="{BB962C8B-B14F-4D97-AF65-F5344CB8AC3E}">
        <p14:creationId xmlns:p14="http://schemas.microsoft.com/office/powerpoint/2010/main" val="2054360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352977357"/>
              </p:ext>
            </p:extLst>
          </p:nvPr>
        </p:nvGraphicFramePr>
        <p:xfrm>
          <a:off x="691552" y="1048158"/>
          <a:ext cx="3701061" cy="4674779"/>
        </p:xfrm>
        <a:graphic>
          <a:graphicData uri="http://schemas.openxmlformats.org/presentationml/2006/ole">
            <mc:AlternateContent xmlns:mc="http://schemas.openxmlformats.org/markup-compatibility/2006">
              <mc:Choice xmlns:v="urn:schemas-microsoft-com:vml" Requires="v">
                <p:oleObj spid="_x0000_s86068" name="Worksheet" r:id="rId3" imgW="3647981" imgH="3648152" progId="Excel.Sheet.12">
                  <p:link updateAutomatic="1"/>
                </p:oleObj>
              </mc:Choice>
              <mc:Fallback>
                <p:oleObj name="Worksheet" r:id="rId3" imgW="3647981" imgH="3648152" progId="Excel.Sheet.12">
                  <p:link updateAutomatic="1"/>
                  <p:pic>
                    <p:nvPicPr>
                      <p:cNvPr id="21" name="Object 20"/>
                      <p:cNvPicPr/>
                      <p:nvPr/>
                    </p:nvPicPr>
                    <p:blipFill>
                      <a:blip r:embed="rId4"/>
                      <a:stretch>
                        <a:fillRect/>
                      </a:stretch>
                    </p:blipFill>
                    <p:spPr>
                      <a:xfrm>
                        <a:off x="691552" y="1048158"/>
                        <a:ext cx="3701061" cy="4674779"/>
                      </a:xfrm>
                      <a:prstGeom prst="rect">
                        <a:avLst/>
                      </a:prstGeom>
                    </p:spPr>
                  </p:pic>
                </p:oleObj>
              </mc:Fallback>
            </mc:AlternateContent>
          </a:graphicData>
        </a:graphic>
      </p:graphicFrame>
      <p:sp>
        <p:nvSpPr>
          <p:cNvPr id="2" name="Title 1"/>
          <p:cNvSpPr>
            <a:spLocks noGrp="1"/>
          </p:cNvSpPr>
          <p:nvPr>
            <p:ph type="title"/>
          </p:nvPr>
        </p:nvSpPr>
        <p:spPr>
          <a:xfrm>
            <a:off x="83573" y="-104756"/>
            <a:ext cx="8102600" cy="714356"/>
          </a:xfrm>
        </p:spPr>
        <p:txBody>
          <a:bodyPr/>
          <a:lstStyle/>
          <a:p>
            <a:r>
              <a:rPr lang="en-MY" sz="2400" dirty="0" smtClean="0"/>
              <a:t>RETAIL PROPERTIES </a:t>
            </a:r>
            <a:r>
              <a:rPr lang="en-MY" sz="2700" dirty="0" smtClean="0"/>
              <a:t/>
            </a:r>
            <a:br>
              <a:rPr lang="en-MY" sz="2700" dirty="0" smtClean="0"/>
            </a:br>
            <a:r>
              <a:rPr lang="en-MY" sz="1600" dirty="0" smtClean="0"/>
              <a:t>SUNWAY CARNIVAL SHOPPING MALL</a:t>
            </a:r>
            <a:endParaRPr lang="en-MY" sz="1600" dirty="0"/>
          </a:p>
        </p:txBody>
      </p:sp>
      <p:sp>
        <p:nvSpPr>
          <p:cNvPr id="12" name="Rectangle 11"/>
          <p:cNvSpPr/>
          <p:nvPr/>
        </p:nvSpPr>
        <p:spPr>
          <a:xfrm>
            <a:off x="580249" y="5877307"/>
            <a:ext cx="7877951" cy="600164"/>
          </a:xfrm>
          <a:prstGeom prst="rect">
            <a:avLst/>
          </a:prstGeom>
        </p:spPr>
        <p:txBody>
          <a:bodyPr wrap="square">
            <a:spAutoFit/>
          </a:bodyPr>
          <a:lstStyle/>
          <a:p>
            <a:pPr marL="457200" indent="-457200" algn="just">
              <a:tabLst>
                <a:tab pos="447675" algn="l"/>
              </a:tabLst>
            </a:pPr>
            <a:r>
              <a:rPr lang="en-US" sz="1100" dirty="0" smtClean="0">
                <a:latin typeface="+mn-lt"/>
              </a:rPr>
              <a:t>Note:   </a:t>
            </a:r>
            <a:r>
              <a:rPr lang="en-US" sz="1100" dirty="0">
                <a:latin typeface="+mn-lt"/>
              </a:rPr>
              <a:t>Average occupancy rate for YTD1Q2017 was marginally higher due to the new food and beverage (“F&amp;B”) area with NLA of approximately 16,000 sq. ft. (3% of total NLA) have progressively opened since 4Q2016. The new F&amp;B area is currently 90% tenanted</a:t>
            </a:r>
            <a:r>
              <a:rPr lang="en-US" sz="1100" dirty="0" smtClean="0">
                <a:latin typeface="+mn-lt"/>
              </a:rPr>
              <a:t>.</a:t>
            </a:r>
          </a:p>
        </p:txBody>
      </p:sp>
      <p:sp>
        <p:nvSpPr>
          <p:cNvPr id="16" name="Slide Number Placeholder 3"/>
          <p:cNvSpPr txBox="1">
            <a:spLocks/>
          </p:cNvSpPr>
          <p:nvPr/>
        </p:nvSpPr>
        <p:spPr>
          <a:xfrm>
            <a:off x="8534400" y="6610529"/>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900" dirty="0" smtClean="0">
                <a:solidFill>
                  <a:schemeClr val="bg1">
                    <a:lumMod val="50000"/>
                  </a:schemeClr>
                </a:solidFill>
                <a:latin typeface="Calibri" pitchFamily="34" charset="0"/>
              </a:rPr>
              <a:t>26</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8" name="TextBox 17"/>
          <p:cNvSpPr txBox="1"/>
          <p:nvPr/>
        </p:nvSpPr>
        <p:spPr>
          <a:xfrm>
            <a:off x="4495800" y="740382"/>
            <a:ext cx="39624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Projected lease expiry schedule</a:t>
            </a:r>
            <a:endParaRPr lang="en-US" sz="1400" b="1" baseline="30000" dirty="0">
              <a:solidFill>
                <a:schemeClr val="bg1"/>
              </a:solidFill>
            </a:endParaRPr>
          </a:p>
        </p:txBody>
      </p:sp>
      <p:sp>
        <p:nvSpPr>
          <p:cNvPr id="19" name="Rectangle 18"/>
          <p:cNvSpPr/>
          <p:nvPr/>
        </p:nvSpPr>
        <p:spPr>
          <a:xfrm>
            <a:off x="627099" y="1042912"/>
            <a:ext cx="3868701" cy="47482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27099" y="735134"/>
            <a:ext cx="3868701" cy="307778"/>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a:t>
            </a:r>
            <a:r>
              <a:rPr lang="en-US" sz="1400" b="1" dirty="0">
                <a:solidFill>
                  <a:schemeClr val="bg1"/>
                </a:solidFill>
              </a:rPr>
              <a:t>r</a:t>
            </a:r>
            <a:r>
              <a:rPr lang="en-US" sz="1400" b="1" dirty="0" smtClean="0">
                <a:solidFill>
                  <a:schemeClr val="bg1"/>
                </a:solidFill>
              </a:rPr>
              <a:t>ates</a:t>
            </a:r>
            <a:endParaRPr lang="en-US" sz="1400" b="1" baseline="30000" dirty="0">
              <a:solidFill>
                <a:schemeClr val="bg1"/>
              </a:solidFill>
            </a:endParaRPr>
          </a:p>
        </p:txBody>
      </p:sp>
      <p:sp>
        <p:nvSpPr>
          <p:cNvPr id="21" name="Rectangle 20"/>
          <p:cNvSpPr/>
          <p:nvPr/>
        </p:nvSpPr>
        <p:spPr>
          <a:xfrm>
            <a:off x="4495800" y="1042912"/>
            <a:ext cx="3962400" cy="47482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nvPr>
        </p:nvGraphicFramePr>
        <p:xfrm>
          <a:off x="4586288" y="1133475"/>
          <a:ext cx="3768725" cy="4589463"/>
        </p:xfrm>
        <a:graphic>
          <a:graphicData uri="http://schemas.openxmlformats.org/presentationml/2006/ole">
            <mc:AlternateContent xmlns:mc="http://schemas.openxmlformats.org/markup-compatibility/2006">
              <mc:Choice xmlns:v="urn:schemas-microsoft-com:vml" Requires="v">
                <p:oleObj spid="_x0000_s86069" name="Worksheet" r:id="rId5" imgW="3638533" imgH="3648152" progId="Excel.Sheet.12">
                  <p:link updateAutomatic="1"/>
                </p:oleObj>
              </mc:Choice>
              <mc:Fallback>
                <p:oleObj name="Worksheet" r:id="rId5" imgW="3638533" imgH="3648152" progId="Excel.Sheet.12">
                  <p:link updateAutomatic="1"/>
                  <p:pic>
                    <p:nvPicPr>
                      <p:cNvPr id="3" name="Object 2"/>
                      <p:cNvPicPr/>
                      <p:nvPr/>
                    </p:nvPicPr>
                    <p:blipFill>
                      <a:blip r:embed="rId6"/>
                      <a:stretch>
                        <a:fillRect/>
                      </a:stretch>
                    </p:blipFill>
                    <p:spPr>
                      <a:xfrm>
                        <a:off x="4586288" y="1133475"/>
                        <a:ext cx="3768725" cy="4589463"/>
                      </a:xfrm>
                      <a:prstGeom prst="rect">
                        <a:avLst/>
                      </a:prstGeom>
                    </p:spPr>
                  </p:pic>
                </p:oleObj>
              </mc:Fallback>
            </mc:AlternateContent>
          </a:graphicData>
        </a:graphic>
      </p:graphicFrame>
      <p:sp>
        <p:nvSpPr>
          <p:cNvPr id="14" name="Rounded Rectangle 13"/>
          <p:cNvSpPr/>
          <p:nvPr/>
        </p:nvSpPr>
        <p:spPr>
          <a:xfrm>
            <a:off x="3429000" y="1727915"/>
            <a:ext cx="869470" cy="3881345"/>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dirty="0">
              <a:latin typeface="Arial" panose="020B0604020202020204" pitchFamily="34" charset="0"/>
            </a:endParaRPr>
          </a:p>
        </p:txBody>
      </p:sp>
    </p:spTree>
    <p:extLst>
      <p:ext uri="{BB962C8B-B14F-4D97-AF65-F5344CB8AC3E}">
        <p14:creationId xmlns:p14="http://schemas.microsoft.com/office/powerpoint/2010/main" val="2309013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89139"/>
            <a:ext cx="8102600" cy="714356"/>
          </a:xfrm>
        </p:spPr>
        <p:txBody>
          <a:bodyPr/>
          <a:lstStyle/>
          <a:p>
            <a:r>
              <a:rPr lang="en-MY" sz="2400" dirty="0" smtClean="0"/>
              <a:t>RETAIL PROPERTIES </a:t>
            </a:r>
            <a:r>
              <a:rPr lang="en-MY" sz="3600" dirty="0" smtClean="0"/>
              <a:t/>
            </a:r>
            <a:br>
              <a:rPr lang="en-MY" sz="3600" dirty="0" smtClean="0"/>
            </a:br>
            <a:r>
              <a:rPr lang="en-MY" sz="1600" dirty="0" smtClean="0"/>
              <a:t>SUNWAY CARNIVAL SHOPPING MALL (Cont’d)</a:t>
            </a:r>
            <a:endParaRPr lang="en-MY" sz="1600" dirty="0"/>
          </a:p>
        </p:txBody>
      </p:sp>
      <p:sp>
        <p:nvSpPr>
          <p:cNvPr id="4" name="Rectangle 3"/>
          <p:cNvSpPr/>
          <p:nvPr/>
        </p:nvSpPr>
        <p:spPr>
          <a:xfrm>
            <a:off x="152400" y="1130588"/>
            <a:ext cx="39624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4114801" y="1130588"/>
            <a:ext cx="48006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p:cNvSpPr txBox="1"/>
          <p:nvPr/>
        </p:nvSpPr>
        <p:spPr>
          <a:xfrm>
            <a:off x="152399" y="822811"/>
            <a:ext cx="3962401"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Tenant mix </a:t>
            </a:r>
            <a:r>
              <a:rPr lang="en-US" sz="1400" b="1" baseline="30000" dirty="0" smtClean="0">
                <a:solidFill>
                  <a:schemeClr val="bg1"/>
                </a:solidFill>
              </a:rPr>
              <a:t>1</a:t>
            </a:r>
            <a:endParaRPr lang="en-US" sz="1400" b="1" baseline="30000" dirty="0">
              <a:solidFill>
                <a:schemeClr val="bg1"/>
              </a:solidFill>
            </a:endParaRPr>
          </a:p>
        </p:txBody>
      </p:sp>
      <p:sp>
        <p:nvSpPr>
          <p:cNvPr id="10" name="TextBox 9"/>
          <p:cNvSpPr txBox="1"/>
          <p:nvPr/>
        </p:nvSpPr>
        <p:spPr>
          <a:xfrm>
            <a:off x="4114800" y="822811"/>
            <a:ext cx="48006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Top 10 tenants </a:t>
            </a:r>
            <a:r>
              <a:rPr lang="en-US" sz="1400" b="1" baseline="30000" dirty="0" smtClean="0">
                <a:solidFill>
                  <a:schemeClr val="bg1"/>
                </a:solidFill>
              </a:rPr>
              <a:t>1</a:t>
            </a:r>
            <a:endParaRPr lang="en-US" sz="1400" b="1" baseline="30000" dirty="0">
              <a:solidFill>
                <a:schemeClr val="bg1"/>
              </a:solidFill>
            </a:endParaRPr>
          </a:p>
        </p:txBody>
      </p:sp>
      <p:sp>
        <p:nvSpPr>
          <p:cNvPr id="11" name="Slide Number Placeholder 3"/>
          <p:cNvSpPr txBox="1">
            <a:spLocks/>
          </p:cNvSpPr>
          <p:nvPr/>
        </p:nvSpPr>
        <p:spPr>
          <a:xfrm>
            <a:off x="8534400"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27</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5" name="Rectangle 14"/>
          <p:cNvSpPr/>
          <p:nvPr/>
        </p:nvSpPr>
        <p:spPr>
          <a:xfrm>
            <a:off x="76200" y="5834390"/>
            <a:ext cx="5867400" cy="261610"/>
          </a:xfrm>
          <a:prstGeom prst="rect">
            <a:avLst/>
          </a:prstGeom>
        </p:spPr>
        <p:txBody>
          <a:bodyPr wrap="square">
            <a:spAutoFit/>
          </a:bodyPr>
          <a:lstStyle/>
          <a:p>
            <a:pPr>
              <a:tabLst>
                <a:tab pos="120650" algn="l"/>
              </a:tabLst>
            </a:pPr>
            <a:r>
              <a:rPr lang="en-GB" sz="1100" baseline="30000" dirty="0" smtClean="0">
                <a:latin typeface="+mn-lt"/>
                <a:cs typeface="Arial" panose="020B0604020202020204" pitchFamily="34" charset="0"/>
              </a:rPr>
              <a:t>1</a:t>
            </a:r>
            <a:r>
              <a:rPr lang="en-GB" sz="1100" dirty="0" smtClean="0">
                <a:latin typeface="+mn-lt"/>
                <a:cs typeface="Arial" panose="020B0604020202020204" pitchFamily="34" charset="0"/>
              </a:rPr>
              <a:t>  </a:t>
            </a:r>
            <a:r>
              <a:rPr lang="en-GB" altLang="ja-JP" sz="1100" dirty="0" smtClean="0">
                <a:latin typeface="+mn-lt"/>
                <a:ea typeface="MS PGothic" pitchFamily="34" charset="-128"/>
                <a:cs typeface="Arial" panose="020B0604020202020204" pitchFamily="34" charset="0"/>
              </a:rPr>
              <a:t>Based on gross rental income for the month of September 2016.</a:t>
            </a:r>
            <a:endParaRPr lang="en-US" sz="1100" dirty="0">
              <a:latin typeface="+mn-lt"/>
              <a:ea typeface="MS PGothic" pitchFamily="34" charset="-128"/>
              <a:cs typeface="Arial" panose="020B0604020202020204" pitchFamily="34" charset="0"/>
            </a:endParaRPr>
          </a:p>
        </p:txBody>
      </p:sp>
      <p:graphicFrame>
        <p:nvGraphicFramePr>
          <p:cNvPr id="12" name="Object 11"/>
          <p:cNvGraphicFramePr>
            <a:graphicFrameLocks noChangeAspect="1"/>
          </p:cNvGraphicFramePr>
          <p:nvPr>
            <p:extLst/>
          </p:nvPr>
        </p:nvGraphicFramePr>
        <p:xfrm>
          <a:off x="4160838" y="1169988"/>
          <a:ext cx="4754562" cy="4618037"/>
        </p:xfrm>
        <a:graphic>
          <a:graphicData uri="http://schemas.openxmlformats.org/presentationml/2006/ole">
            <mc:AlternateContent xmlns:mc="http://schemas.openxmlformats.org/markup-compatibility/2006">
              <mc:Choice xmlns:v="urn:schemas-microsoft-com:vml" Requires="v">
                <p:oleObj spid="_x0000_s87092" name="Worksheet" r:id="rId3" imgW="5134005" imgH="3848173" progId="Excel.Sheet.12">
                  <p:link updateAutomatic="1"/>
                </p:oleObj>
              </mc:Choice>
              <mc:Fallback>
                <p:oleObj name="Worksheet" r:id="rId3" imgW="5134005" imgH="3848173" progId="Excel.Sheet.12">
                  <p:link updateAutomatic="1"/>
                  <p:pic>
                    <p:nvPicPr>
                      <p:cNvPr id="12" name="Object 11"/>
                      <p:cNvPicPr/>
                      <p:nvPr/>
                    </p:nvPicPr>
                    <p:blipFill>
                      <a:blip r:embed="rId4"/>
                      <a:stretch>
                        <a:fillRect/>
                      </a:stretch>
                    </p:blipFill>
                    <p:spPr>
                      <a:xfrm>
                        <a:off x="4160838" y="1169988"/>
                        <a:ext cx="4754562" cy="4618037"/>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228600" y="1208088"/>
          <a:ext cx="3800475" cy="4579937"/>
        </p:xfrm>
        <a:graphic>
          <a:graphicData uri="http://schemas.openxmlformats.org/presentationml/2006/ole">
            <mc:AlternateContent xmlns:mc="http://schemas.openxmlformats.org/markup-compatibility/2006">
              <mc:Choice xmlns:v="urn:schemas-microsoft-com:vml" Requires="v">
                <p:oleObj spid="_x0000_s87093" name="Worksheet" r:id="rId5" imgW="3638533" imgH="3676765" progId="Excel.Sheet.12">
                  <p:link updateAutomatic="1"/>
                </p:oleObj>
              </mc:Choice>
              <mc:Fallback>
                <p:oleObj name="Worksheet" r:id="rId5" imgW="3638533" imgH="3676765" progId="Excel.Sheet.12">
                  <p:link updateAutomatic="1"/>
                  <p:pic>
                    <p:nvPicPr>
                      <p:cNvPr id="13" name="Object 12"/>
                      <p:cNvPicPr/>
                      <p:nvPr/>
                    </p:nvPicPr>
                    <p:blipFill>
                      <a:blip r:embed="rId6"/>
                      <a:stretch>
                        <a:fillRect/>
                      </a:stretch>
                    </p:blipFill>
                    <p:spPr>
                      <a:xfrm>
                        <a:off x="228600" y="1208088"/>
                        <a:ext cx="3800475" cy="4579937"/>
                      </a:xfrm>
                      <a:prstGeom prst="rect">
                        <a:avLst/>
                      </a:prstGeom>
                    </p:spPr>
                  </p:pic>
                </p:oleObj>
              </mc:Fallback>
            </mc:AlternateContent>
          </a:graphicData>
        </a:graphic>
      </p:graphicFrame>
    </p:spTree>
    <p:extLst>
      <p:ext uri="{BB962C8B-B14F-4D97-AF65-F5344CB8AC3E}">
        <p14:creationId xmlns:p14="http://schemas.microsoft.com/office/powerpoint/2010/main" val="1928546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2213475200"/>
              </p:ext>
            </p:extLst>
          </p:nvPr>
        </p:nvGraphicFramePr>
        <p:xfrm>
          <a:off x="2235989" y="1315153"/>
          <a:ext cx="4403062" cy="4203700"/>
        </p:xfrm>
        <a:graphic>
          <a:graphicData uri="http://schemas.openxmlformats.org/presentationml/2006/ole">
            <mc:AlternateContent xmlns:mc="http://schemas.openxmlformats.org/markup-compatibility/2006">
              <mc:Choice xmlns:v="urn:schemas-microsoft-com:vml" Requires="v">
                <p:oleObj spid="_x0000_s88091" name="Worksheet" r:id="rId3" imgW="3647981" imgH="3648152" progId="Excel.Sheet.12">
                  <p:link updateAutomatic="1"/>
                </p:oleObj>
              </mc:Choice>
              <mc:Fallback>
                <p:oleObj name="Worksheet" r:id="rId3" imgW="3647981" imgH="3648152" progId="Excel.Sheet.12">
                  <p:link updateAutomatic="1"/>
                  <p:pic>
                    <p:nvPicPr>
                      <p:cNvPr id="7" name="Object 6"/>
                      <p:cNvPicPr/>
                      <p:nvPr/>
                    </p:nvPicPr>
                    <p:blipFill>
                      <a:blip r:embed="rId4"/>
                      <a:stretch>
                        <a:fillRect/>
                      </a:stretch>
                    </p:blipFill>
                    <p:spPr>
                      <a:xfrm>
                        <a:off x="2235989" y="1315153"/>
                        <a:ext cx="4403062" cy="4203700"/>
                      </a:xfrm>
                      <a:prstGeom prst="rect">
                        <a:avLst/>
                      </a:prstGeom>
                    </p:spPr>
                  </p:pic>
                </p:oleObj>
              </mc:Fallback>
            </mc:AlternateContent>
          </a:graphicData>
        </a:graphic>
      </p:graphicFrame>
      <p:sp>
        <p:nvSpPr>
          <p:cNvPr id="2" name="Title 1"/>
          <p:cNvSpPr>
            <a:spLocks noGrp="1"/>
          </p:cNvSpPr>
          <p:nvPr>
            <p:ph type="title"/>
          </p:nvPr>
        </p:nvSpPr>
        <p:spPr>
          <a:xfrm>
            <a:off x="51790" y="-92675"/>
            <a:ext cx="8102600" cy="714356"/>
          </a:xfrm>
        </p:spPr>
        <p:txBody>
          <a:bodyPr/>
          <a:lstStyle/>
          <a:p>
            <a:r>
              <a:rPr lang="en-MY" sz="2400" dirty="0" smtClean="0"/>
              <a:t>RETAIL PROPERTIES </a:t>
            </a:r>
            <a:r>
              <a:rPr lang="en-MY" sz="2700" dirty="0" smtClean="0"/>
              <a:t/>
            </a:r>
            <a:br>
              <a:rPr lang="en-MY" sz="2700" dirty="0" smtClean="0"/>
            </a:br>
            <a:r>
              <a:rPr lang="en-MY" sz="1600" dirty="0" smtClean="0"/>
              <a:t>SUNCITY IPOH HYPERMARKET</a:t>
            </a:r>
            <a:endParaRPr lang="en-MY" sz="1600" dirty="0"/>
          </a:p>
        </p:txBody>
      </p:sp>
      <p:sp>
        <p:nvSpPr>
          <p:cNvPr id="13" name="Slide Number Placeholder 3"/>
          <p:cNvSpPr txBox="1">
            <a:spLocks/>
          </p:cNvSpPr>
          <p:nvPr/>
        </p:nvSpPr>
        <p:spPr>
          <a:xfrm>
            <a:off x="8534400" y="6610529"/>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28</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grpSp>
        <p:nvGrpSpPr>
          <p:cNvPr id="7" name="Group 6"/>
          <p:cNvGrpSpPr/>
          <p:nvPr/>
        </p:nvGrpSpPr>
        <p:grpSpPr>
          <a:xfrm>
            <a:off x="2196347" y="984218"/>
            <a:ext cx="4482347" cy="4564897"/>
            <a:chOff x="2362200" y="898660"/>
            <a:chExt cx="3124200" cy="4564897"/>
          </a:xfrm>
        </p:grpSpPr>
        <p:sp>
          <p:nvSpPr>
            <p:cNvPr id="4" name="Rectangle 3"/>
            <p:cNvSpPr/>
            <p:nvPr/>
          </p:nvSpPr>
          <p:spPr>
            <a:xfrm>
              <a:off x="2362200" y="1199334"/>
              <a:ext cx="3124200" cy="4264223"/>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362200" y="898660"/>
              <a:ext cx="3124200" cy="304800"/>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rates</a:t>
              </a:r>
              <a:endParaRPr lang="en-US" sz="1400" b="1" baseline="30000" dirty="0">
                <a:solidFill>
                  <a:schemeClr val="bg1"/>
                </a:solidFill>
              </a:endParaRPr>
            </a:p>
          </p:txBody>
        </p:sp>
      </p:grpSp>
      <p:sp>
        <p:nvSpPr>
          <p:cNvPr id="11" name="Rectangle 10"/>
          <p:cNvSpPr/>
          <p:nvPr/>
        </p:nvSpPr>
        <p:spPr>
          <a:xfrm>
            <a:off x="457200" y="5715000"/>
            <a:ext cx="8229600" cy="515526"/>
          </a:xfrm>
          <a:prstGeom prst="rect">
            <a:avLst/>
          </a:prstGeom>
        </p:spPr>
        <p:txBody>
          <a:bodyPr wrap="square">
            <a:spAutoFit/>
          </a:bodyPr>
          <a:lstStyle/>
          <a:p>
            <a:pPr algn="just">
              <a:spcBef>
                <a:spcPct val="50000"/>
              </a:spcBef>
            </a:pPr>
            <a:r>
              <a:rPr lang="en-US" sz="1100" dirty="0" err="1" smtClean="0">
                <a:latin typeface="+mn-lt"/>
                <a:cs typeface="Arial" panose="020B0604020202020204" pitchFamily="34" charset="0"/>
              </a:rPr>
              <a:t>Suncity</a:t>
            </a:r>
            <a:r>
              <a:rPr lang="en-US" sz="1100" dirty="0" smtClean="0">
                <a:latin typeface="+mn-lt"/>
                <a:cs typeface="Arial" panose="020B0604020202020204" pitchFamily="34" charset="0"/>
              </a:rPr>
              <a:t> Ipoh Hypermarket is tenanted to a single tenant, a major hypermarket and retailer chain operating under the “Giant” brand. </a:t>
            </a:r>
          </a:p>
          <a:p>
            <a:pPr algn="just">
              <a:spcBef>
                <a:spcPct val="50000"/>
              </a:spcBef>
            </a:pPr>
            <a:r>
              <a:rPr lang="en-US" sz="1100" dirty="0" smtClean="0">
                <a:latin typeface="+mn-lt"/>
                <a:cs typeface="Arial" panose="020B0604020202020204" pitchFamily="34" charset="0"/>
              </a:rPr>
              <a:t>The next renewal for the tenancy is April 2017.</a:t>
            </a:r>
            <a:endParaRPr lang="en-US" sz="1100" dirty="0">
              <a:latin typeface="+mn-lt"/>
              <a:cs typeface="Arial" panose="020B0604020202020204" pitchFamily="34" charset="0"/>
            </a:endParaRPr>
          </a:p>
        </p:txBody>
      </p:sp>
      <p:sp>
        <p:nvSpPr>
          <p:cNvPr id="12" name="Rounded Rectangle 11"/>
          <p:cNvSpPr/>
          <p:nvPr/>
        </p:nvSpPr>
        <p:spPr>
          <a:xfrm>
            <a:off x="5530624" y="1875417"/>
            <a:ext cx="990600" cy="359386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a:p>
        </p:txBody>
      </p:sp>
    </p:spTree>
    <p:extLst>
      <p:ext uri="{BB962C8B-B14F-4D97-AF65-F5344CB8AC3E}">
        <p14:creationId xmlns:p14="http://schemas.microsoft.com/office/powerpoint/2010/main" val="4284919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p:cNvGraphicFramePr>
            <a:graphicFrameLocks noChangeAspect="1"/>
          </p:cNvGraphicFramePr>
          <p:nvPr>
            <p:extLst>
              <p:ext uri="{D42A27DB-BD31-4B8C-83A1-F6EECF244321}">
                <p14:modId xmlns:p14="http://schemas.microsoft.com/office/powerpoint/2010/main" val="2718054584"/>
              </p:ext>
            </p:extLst>
          </p:nvPr>
        </p:nvGraphicFramePr>
        <p:xfrm>
          <a:off x="707977" y="1116713"/>
          <a:ext cx="3787823" cy="4434775"/>
        </p:xfrm>
        <a:graphic>
          <a:graphicData uri="http://schemas.openxmlformats.org/presentationml/2006/ole">
            <mc:AlternateContent xmlns:mc="http://schemas.openxmlformats.org/markup-compatibility/2006">
              <mc:Choice xmlns:v="urn:schemas-microsoft-com:vml" Requires="v">
                <p:oleObj spid="_x0000_s89140" name="Worksheet" r:id="rId3" imgW="3647981" imgH="3648152" progId="Excel.Sheet.12">
                  <p:link updateAutomatic="1"/>
                </p:oleObj>
              </mc:Choice>
              <mc:Fallback>
                <p:oleObj name="Worksheet" r:id="rId3" imgW="3647981" imgH="3648152" progId="Excel.Sheet.12">
                  <p:link updateAutomatic="1"/>
                  <p:pic>
                    <p:nvPicPr>
                      <p:cNvPr id="11" name="Object 10"/>
                      <p:cNvPicPr/>
                      <p:nvPr/>
                    </p:nvPicPr>
                    <p:blipFill>
                      <a:blip r:embed="rId4"/>
                      <a:stretch>
                        <a:fillRect/>
                      </a:stretch>
                    </p:blipFill>
                    <p:spPr>
                      <a:xfrm>
                        <a:off x="707977" y="1116713"/>
                        <a:ext cx="3787823" cy="4434775"/>
                      </a:xfrm>
                      <a:prstGeom prst="rect">
                        <a:avLst/>
                      </a:prstGeom>
                    </p:spPr>
                  </p:pic>
                </p:oleObj>
              </mc:Fallback>
            </mc:AlternateContent>
          </a:graphicData>
        </a:graphic>
      </p:graphicFrame>
      <p:sp>
        <p:nvSpPr>
          <p:cNvPr id="2" name="Title 1"/>
          <p:cNvSpPr>
            <a:spLocks noGrp="1"/>
          </p:cNvSpPr>
          <p:nvPr>
            <p:ph type="title"/>
          </p:nvPr>
        </p:nvSpPr>
        <p:spPr>
          <a:xfrm>
            <a:off x="42397" y="-99635"/>
            <a:ext cx="8102600" cy="714356"/>
          </a:xfrm>
        </p:spPr>
        <p:txBody>
          <a:bodyPr/>
          <a:lstStyle/>
          <a:p>
            <a:r>
              <a:rPr lang="en-MY" sz="2400" dirty="0" smtClean="0"/>
              <a:t>RETAIL PROPERTIES </a:t>
            </a:r>
            <a:r>
              <a:rPr lang="en-MY" sz="2700" dirty="0" smtClean="0"/>
              <a:t/>
            </a:r>
            <a:br>
              <a:rPr lang="en-MY" sz="2700" dirty="0" smtClean="0"/>
            </a:br>
            <a:r>
              <a:rPr lang="en-MY" sz="1600" dirty="0" smtClean="0"/>
              <a:t>SUNWAY PUTRA MALL</a:t>
            </a:r>
            <a:endParaRPr lang="en-MY" sz="1600" dirty="0"/>
          </a:p>
        </p:txBody>
      </p:sp>
      <p:sp>
        <p:nvSpPr>
          <p:cNvPr id="16" name="Slide Number Placeholder 3"/>
          <p:cNvSpPr txBox="1">
            <a:spLocks/>
          </p:cNvSpPr>
          <p:nvPr/>
        </p:nvSpPr>
        <p:spPr>
          <a:xfrm>
            <a:off x="8820150" y="6610529"/>
            <a:ext cx="3429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29</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5" name="Rectangle 14"/>
          <p:cNvSpPr/>
          <p:nvPr/>
        </p:nvSpPr>
        <p:spPr>
          <a:xfrm>
            <a:off x="550897" y="5638800"/>
            <a:ext cx="8135903" cy="430887"/>
          </a:xfrm>
          <a:prstGeom prst="rect">
            <a:avLst/>
          </a:prstGeom>
          <a:noFill/>
        </p:spPr>
        <p:txBody>
          <a:bodyPr wrap="square">
            <a:spAutoFit/>
          </a:bodyPr>
          <a:lstStyle/>
          <a:p>
            <a:pPr marL="120650" indent="-120650">
              <a:tabLst>
                <a:tab pos="447675" algn="l"/>
              </a:tabLst>
            </a:pPr>
            <a:r>
              <a:rPr lang="en-US" sz="1100" dirty="0">
                <a:latin typeface="+mn-lt"/>
              </a:rPr>
              <a:t>*  Sunway Putra Mall was closed for refurbishment from May 2013 to May 2015 and re-opened on 28 May 2015.</a:t>
            </a:r>
          </a:p>
          <a:p>
            <a:pPr marL="120650" indent="-120650">
              <a:tabLst>
                <a:tab pos="447675" algn="l"/>
              </a:tabLst>
            </a:pPr>
            <a:r>
              <a:rPr lang="en-US" sz="1100" baseline="30000" dirty="0">
                <a:latin typeface="+mn-lt"/>
              </a:rPr>
              <a:t>#</a:t>
            </a:r>
            <a:r>
              <a:rPr lang="en-US" sz="1100" dirty="0">
                <a:latin typeface="+mn-lt"/>
              </a:rPr>
              <a:t>  Based on secured occupancy</a:t>
            </a:r>
            <a:r>
              <a:rPr lang="en-US" sz="1100" dirty="0" smtClean="0">
                <a:latin typeface="+mn-lt"/>
              </a:rPr>
              <a:t>.</a:t>
            </a:r>
            <a:endParaRPr lang="en-US" sz="1100" dirty="0">
              <a:latin typeface="+mn-lt"/>
            </a:endParaRPr>
          </a:p>
        </p:txBody>
      </p:sp>
      <p:sp>
        <p:nvSpPr>
          <p:cNvPr id="31" name="TextBox 30"/>
          <p:cNvSpPr txBox="1"/>
          <p:nvPr/>
        </p:nvSpPr>
        <p:spPr>
          <a:xfrm>
            <a:off x="4495800" y="762000"/>
            <a:ext cx="39624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Projected lease expiry schedule</a:t>
            </a:r>
            <a:endParaRPr lang="en-US" sz="1400" b="1" baseline="30000" dirty="0">
              <a:solidFill>
                <a:schemeClr val="bg1"/>
              </a:solidFill>
            </a:endParaRPr>
          </a:p>
        </p:txBody>
      </p:sp>
      <p:sp>
        <p:nvSpPr>
          <p:cNvPr id="32" name="Rectangle 31"/>
          <p:cNvSpPr/>
          <p:nvPr/>
        </p:nvSpPr>
        <p:spPr>
          <a:xfrm>
            <a:off x="627099" y="1075023"/>
            <a:ext cx="3868701" cy="4531549"/>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27098" y="762000"/>
            <a:ext cx="3868701" cy="307778"/>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a:t>
            </a:r>
            <a:r>
              <a:rPr lang="en-US" sz="1400" b="1" dirty="0">
                <a:solidFill>
                  <a:schemeClr val="bg1"/>
                </a:solidFill>
              </a:rPr>
              <a:t>r</a:t>
            </a:r>
            <a:r>
              <a:rPr lang="en-US" sz="1400" b="1" dirty="0" smtClean="0">
                <a:solidFill>
                  <a:schemeClr val="bg1"/>
                </a:solidFill>
              </a:rPr>
              <a:t>ates</a:t>
            </a:r>
            <a:endParaRPr lang="en-US" sz="1400" b="1" baseline="30000" dirty="0">
              <a:solidFill>
                <a:schemeClr val="bg1"/>
              </a:solidFill>
            </a:endParaRPr>
          </a:p>
        </p:txBody>
      </p:sp>
      <p:sp>
        <p:nvSpPr>
          <p:cNvPr id="34" name="Rectangle 33"/>
          <p:cNvSpPr/>
          <p:nvPr/>
        </p:nvSpPr>
        <p:spPr>
          <a:xfrm>
            <a:off x="4495801" y="1075024"/>
            <a:ext cx="3962400" cy="453154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3504130" y="1828800"/>
            <a:ext cx="893280" cy="3608657"/>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dirty="0">
              <a:latin typeface="Arial" panose="020B0604020202020204" pitchFamily="34" charset="0"/>
            </a:endParaRPr>
          </a:p>
        </p:txBody>
      </p:sp>
      <p:sp>
        <p:nvSpPr>
          <p:cNvPr id="20" name="TextBox 30"/>
          <p:cNvSpPr txBox="1"/>
          <p:nvPr/>
        </p:nvSpPr>
        <p:spPr>
          <a:xfrm>
            <a:off x="2928069" y="2241645"/>
            <a:ext cx="228601" cy="205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aseline="30000" dirty="0" smtClean="0">
                <a:latin typeface="+mn-lt"/>
              </a:rPr>
              <a:t>#</a:t>
            </a:r>
            <a:endParaRPr lang="en-US" sz="1100" baseline="30000" dirty="0">
              <a:latin typeface="+mn-lt"/>
            </a:endParaRPr>
          </a:p>
        </p:txBody>
      </p:sp>
      <p:sp>
        <p:nvSpPr>
          <p:cNvPr id="22" name="TextBox 30"/>
          <p:cNvSpPr txBox="1"/>
          <p:nvPr/>
        </p:nvSpPr>
        <p:spPr>
          <a:xfrm>
            <a:off x="2379698" y="4539020"/>
            <a:ext cx="152424" cy="26158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a:t>
            </a:r>
            <a:endParaRPr lang="en-US" sz="1100" dirty="0">
              <a:latin typeface="+mn-lt"/>
            </a:endParaRPr>
          </a:p>
        </p:txBody>
      </p:sp>
      <p:sp>
        <p:nvSpPr>
          <p:cNvPr id="24" name="TextBox 30"/>
          <p:cNvSpPr txBox="1"/>
          <p:nvPr/>
        </p:nvSpPr>
        <p:spPr>
          <a:xfrm>
            <a:off x="4199049" y="2209800"/>
            <a:ext cx="228601" cy="205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aseline="30000" dirty="0" smtClean="0">
                <a:latin typeface="+mn-lt"/>
              </a:rPr>
              <a:t>#</a:t>
            </a:r>
            <a:endParaRPr lang="en-US" sz="1100" baseline="30000" dirty="0">
              <a:latin typeface="+mn-lt"/>
            </a:endParaRPr>
          </a:p>
        </p:txBody>
      </p:sp>
      <p:graphicFrame>
        <p:nvGraphicFramePr>
          <p:cNvPr id="4" name="Object 3"/>
          <p:cNvGraphicFramePr>
            <a:graphicFrameLocks noChangeAspect="1"/>
          </p:cNvGraphicFramePr>
          <p:nvPr>
            <p:extLst/>
          </p:nvPr>
        </p:nvGraphicFramePr>
        <p:xfrm>
          <a:off x="4589498" y="1149350"/>
          <a:ext cx="3770312" cy="4402138"/>
        </p:xfrm>
        <a:graphic>
          <a:graphicData uri="http://schemas.openxmlformats.org/presentationml/2006/ole">
            <mc:AlternateContent xmlns:mc="http://schemas.openxmlformats.org/markup-compatibility/2006">
              <mc:Choice xmlns:v="urn:schemas-microsoft-com:vml" Requires="v">
                <p:oleObj spid="_x0000_s89141" name="Worksheet" r:id="rId5" imgW="3638533" imgH="3648152" progId="Excel.Sheet.12">
                  <p:link updateAutomatic="1"/>
                </p:oleObj>
              </mc:Choice>
              <mc:Fallback>
                <p:oleObj name="Worksheet" r:id="rId5" imgW="3638533" imgH="3648152" progId="Excel.Sheet.12">
                  <p:link updateAutomatic="1"/>
                  <p:pic>
                    <p:nvPicPr>
                      <p:cNvPr id="4" name="Object 3"/>
                      <p:cNvPicPr/>
                      <p:nvPr/>
                    </p:nvPicPr>
                    <p:blipFill>
                      <a:blip r:embed="rId6"/>
                      <a:stretch>
                        <a:fillRect/>
                      </a:stretch>
                    </p:blipFill>
                    <p:spPr>
                      <a:xfrm>
                        <a:off x="4589498" y="1149350"/>
                        <a:ext cx="3770312" cy="4402138"/>
                      </a:xfrm>
                      <a:prstGeom prst="rect">
                        <a:avLst/>
                      </a:prstGeom>
                    </p:spPr>
                  </p:pic>
                </p:oleObj>
              </mc:Fallback>
            </mc:AlternateContent>
          </a:graphicData>
        </a:graphic>
      </p:graphicFrame>
      <p:sp>
        <p:nvSpPr>
          <p:cNvPr id="19" name="TextBox 30"/>
          <p:cNvSpPr txBox="1"/>
          <p:nvPr/>
        </p:nvSpPr>
        <p:spPr>
          <a:xfrm>
            <a:off x="2417178" y="4496710"/>
            <a:ext cx="228601" cy="2051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aseline="30000" dirty="0" smtClean="0">
                <a:latin typeface="+mn-lt"/>
              </a:rPr>
              <a:t>*</a:t>
            </a:r>
            <a:endParaRPr lang="en-US" baseline="30000" dirty="0">
              <a:latin typeface="+mn-lt"/>
            </a:endParaRPr>
          </a:p>
        </p:txBody>
      </p:sp>
    </p:spTree>
    <p:extLst>
      <p:ext uri="{BB962C8B-B14F-4D97-AF65-F5344CB8AC3E}">
        <p14:creationId xmlns:p14="http://schemas.microsoft.com/office/powerpoint/2010/main" val="461139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noProof="0" dirty="0" smtClean="0"/>
              <a:t>3</a:t>
            </a:r>
            <a:endParaRPr kumimoji="0" lang="en-US" sz="900" b="0" i="0" u="none" strike="noStrike" kern="1200" cap="none" spc="0" normalizeH="0" baseline="0" noProof="0" dirty="0">
              <a:ln>
                <a:noFill/>
              </a:ln>
              <a:solidFill>
                <a:schemeClr val="tx1">
                  <a:tint val="75000"/>
                </a:schemeClr>
              </a:solidFill>
              <a:effectLst/>
              <a:uLnTx/>
              <a:uFillTx/>
            </a:endParaRPr>
          </a:p>
        </p:txBody>
      </p:sp>
      <p:sp>
        <p:nvSpPr>
          <p:cNvPr id="6" name="Title 4"/>
          <p:cNvSpPr>
            <a:spLocks noGrp="1"/>
          </p:cNvSpPr>
          <p:nvPr>
            <p:ph type="title"/>
          </p:nvPr>
        </p:nvSpPr>
        <p:spPr>
          <a:xfrm>
            <a:off x="341757" y="96672"/>
            <a:ext cx="7583043" cy="381000"/>
          </a:xfrm>
        </p:spPr>
        <p:txBody>
          <a:bodyPr/>
          <a:lstStyle/>
          <a:p>
            <a:r>
              <a:rPr lang="en-US" sz="2800" dirty="0" smtClean="0">
                <a:latin typeface="Univers LT Std 65 Bold"/>
                <a:cs typeface="Univers LT Std 65 Bold"/>
              </a:rPr>
              <a:t>Table of Contents</a:t>
            </a:r>
            <a:endParaRPr lang="en-US" sz="2800" dirty="0">
              <a:latin typeface="Univers LT Std 65 Bold"/>
              <a:cs typeface="Univers LT Std 65 Bold"/>
            </a:endParaRPr>
          </a:p>
        </p:txBody>
      </p:sp>
      <p:sp>
        <p:nvSpPr>
          <p:cNvPr id="7" name="TextBox 6"/>
          <p:cNvSpPr txBox="1"/>
          <p:nvPr/>
        </p:nvSpPr>
        <p:spPr>
          <a:xfrm>
            <a:off x="399535" y="838200"/>
            <a:ext cx="7525265" cy="3077766"/>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400" dirty="0" smtClean="0">
                <a:latin typeface="+mn-lt"/>
                <a:cs typeface="Calibri" pitchFamily="34" charset="0"/>
              </a:rPr>
              <a:t>Financial Highlights</a:t>
            </a:r>
          </a:p>
          <a:p>
            <a:pPr marL="457200" indent="-457200">
              <a:spcBef>
                <a:spcPts val="600"/>
              </a:spcBef>
              <a:spcAft>
                <a:spcPts val="600"/>
              </a:spcAft>
              <a:buFont typeface="+mj-lt"/>
              <a:buAutoNum type="arabicPeriod"/>
            </a:pPr>
            <a:r>
              <a:rPr lang="en-US" dirty="0">
                <a:latin typeface="+mn-lt"/>
              </a:rPr>
              <a:t>1</a:t>
            </a:r>
            <a:r>
              <a:rPr lang="en-US" dirty="0" smtClean="0">
                <a:latin typeface="+mn-lt"/>
              </a:rPr>
              <a:t>Q 2017 </a:t>
            </a:r>
            <a:r>
              <a:rPr lang="en-US" dirty="0">
                <a:latin typeface="+mn-lt"/>
              </a:rPr>
              <a:t>Financial </a:t>
            </a:r>
            <a:r>
              <a:rPr lang="en-US" dirty="0" smtClean="0">
                <a:latin typeface="+mn-lt"/>
              </a:rPr>
              <a:t>Results</a:t>
            </a:r>
          </a:p>
          <a:p>
            <a:pPr marL="457200" indent="-457200">
              <a:spcBef>
                <a:spcPts val="600"/>
              </a:spcBef>
              <a:spcAft>
                <a:spcPts val="600"/>
              </a:spcAft>
              <a:buFont typeface="+mj-lt"/>
              <a:buAutoNum type="arabicPeriod"/>
            </a:pPr>
            <a:r>
              <a:rPr lang="en-US" dirty="0">
                <a:latin typeface="+mn-lt"/>
              </a:rPr>
              <a:t>1</a:t>
            </a:r>
            <a:r>
              <a:rPr lang="en-US" dirty="0" smtClean="0">
                <a:latin typeface="+mn-lt"/>
              </a:rPr>
              <a:t>Q 2017 </a:t>
            </a:r>
            <a:r>
              <a:rPr lang="en-US" dirty="0">
                <a:latin typeface="+mn-lt"/>
              </a:rPr>
              <a:t>Portfolio </a:t>
            </a:r>
            <a:r>
              <a:rPr lang="en-US" dirty="0" smtClean="0">
                <a:latin typeface="+mn-lt"/>
              </a:rPr>
              <a:t>Performance</a:t>
            </a:r>
          </a:p>
          <a:p>
            <a:pPr marL="457200" indent="-457200">
              <a:spcBef>
                <a:spcPts val="600"/>
              </a:spcBef>
              <a:spcAft>
                <a:spcPts val="600"/>
              </a:spcAft>
              <a:buFont typeface="+mj-lt"/>
              <a:buAutoNum type="arabicPeriod"/>
            </a:pPr>
            <a:r>
              <a:rPr lang="en-US" dirty="0">
                <a:latin typeface="+mn-lt"/>
              </a:rPr>
              <a:t>1</a:t>
            </a:r>
            <a:r>
              <a:rPr lang="en-US" dirty="0" smtClean="0">
                <a:latin typeface="+mn-lt"/>
              </a:rPr>
              <a:t>Q 2017 </a:t>
            </a:r>
            <a:r>
              <a:rPr lang="en-US" dirty="0">
                <a:latin typeface="+mn-lt"/>
              </a:rPr>
              <a:t>Property </a:t>
            </a:r>
            <a:r>
              <a:rPr lang="en-US" dirty="0" smtClean="0">
                <a:latin typeface="+mn-lt"/>
              </a:rPr>
              <a:t>Performance</a:t>
            </a:r>
          </a:p>
          <a:p>
            <a:pPr marL="457200" indent="-457200">
              <a:spcBef>
                <a:spcPts val="600"/>
              </a:spcBef>
              <a:spcAft>
                <a:spcPts val="600"/>
              </a:spcAft>
              <a:buFont typeface="+mj-lt"/>
              <a:buAutoNum type="arabicPeriod"/>
            </a:pPr>
            <a:r>
              <a:rPr lang="en-US" dirty="0" smtClean="0">
                <a:latin typeface="+mn-lt"/>
              </a:rPr>
              <a:t>Market Outlook</a:t>
            </a:r>
          </a:p>
          <a:p>
            <a:pPr marL="457200" indent="-457200">
              <a:spcBef>
                <a:spcPts val="600"/>
              </a:spcBef>
              <a:spcAft>
                <a:spcPts val="600"/>
              </a:spcAft>
              <a:buFont typeface="+mj-lt"/>
              <a:buAutoNum type="arabicPeriod"/>
            </a:pPr>
            <a:r>
              <a:rPr lang="en-US" dirty="0" smtClean="0">
                <a:latin typeface="+mn-lt"/>
              </a:rPr>
              <a:t>Investor Relations</a:t>
            </a:r>
            <a:endParaRPr lang="en-MY" dirty="0">
              <a:latin typeface="+mn-lt"/>
            </a:endParaRPr>
          </a:p>
        </p:txBody>
      </p:sp>
    </p:spTree>
    <p:extLst>
      <p:ext uri="{BB962C8B-B14F-4D97-AF65-F5344CB8AC3E}">
        <p14:creationId xmlns:p14="http://schemas.microsoft.com/office/powerpoint/2010/main" val="1447457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89139"/>
            <a:ext cx="8102600" cy="714356"/>
          </a:xfrm>
        </p:spPr>
        <p:txBody>
          <a:bodyPr/>
          <a:lstStyle/>
          <a:p>
            <a:r>
              <a:rPr lang="en-MY" sz="2400" dirty="0" smtClean="0"/>
              <a:t>RETAIL PROPERTIES </a:t>
            </a:r>
            <a:r>
              <a:rPr lang="en-MY" sz="3600" dirty="0" smtClean="0"/>
              <a:t/>
            </a:r>
            <a:br>
              <a:rPr lang="en-MY" sz="3600" dirty="0" smtClean="0"/>
            </a:br>
            <a:r>
              <a:rPr lang="en-MY" sz="1600" dirty="0" smtClean="0"/>
              <a:t>SUNWAY PUTRA MALL (Cont’d)</a:t>
            </a:r>
            <a:endParaRPr lang="en-MY" sz="1600" dirty="0"/>
          </a:p>
        </p:txBody>
      </p:sp>
      <p:sp>
        <p:nvSpPr>
          <p:cNvPr id="4" name="Rectangle 3"/>
          <p:cNvSpPr/>
          <p:nvPr/>
        </p:nvSpPr>
        <p:spPr>
          <a:xfrm>
            <a:off x="152400" y="1130588"/>
            <a:ext cx="39624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4114800" y="1130588"/>
            <a:ext cx="48006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p:cNvSpPr txBox="1"/>
          <p:nvPr/>
        </p:nvSpPr>
        <p:spPr>
          <a:xfrm>
            <a:off x="152399" y="822811"/>
            <a:ext cx="3962401"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Tenant mix </a:t>
            </a:r>
            <a:r>
              <a:rPr lang="en-US" sz="1400" b="1" baseline="30000" dirty="0" smtClean="0">
                <a:solidFill>
                  <a:schemeClr val="bg1"/>
                </a:solidFill>
              </a:rPr>
              <a:t>1</a:t>
            </a:r>
            <a:endParaRPr lang="en-US" sz="1400" b="1" baseline="30000" dirty="0">
              <a:solidFill>
                <a:schemeClr val="bg1"/>
              </a:solidFill>
            </a:endParaRPr>
          </a:p>
        </p:txBody>
      </p:sp>
      <p:sp>
        <p:nvSpPr>
          <p:cNvPr id="10" name="TextBox 9"/>
          <p:cNvSpPr txBox="1"/>
          <p:nvPr/>
        </p:nvSpPr>
        <p:spPr>
          <a:xfrm>
            <a:off x="4114800" y="822811"/>
            <a:ext cx="48006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Top 10 tenants </a:t>
            </a:r>
            <a:r>
              <a:rPr lang="en-US" sz="1400" b="1" baseline="30000" dirty="0" smtClean="0">
                <a:solidFill>
                  <a:schemeClr val="bg1"/>
                </a:solidFill>
              </a:rPr>
              <a:t>1</a:t>
            </a:r>
            <a:endParaRPr lang="en-US" sz="1400" b="1" baseline="30000" dirty="0">
              <a:solidFill>
                <a:schemeClr val="bg1"/>
              </a:solidFill>
            </a:endParaRPr>
          </a:p>
        </p:txBody>
      </p:sp>
      <p:sp>
        <p:nvSpPr>
          <p:cNvPr id="11" name="Slide Number Placeholder 3"/>
          <p:cNvSpPr txBox="1">
            <a:spLocks/>
          </p:cNvSpPr>
          <p:nvPr/>
        </p:nvSpPr>
        <p:spPr>
          <a:xfrm>
            <a:off x="8534400"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900" dirty="0" smtClean="0">
                <a:solidFill>
                  <a:schemeClr val="bg1">
                    <a:lumMod val="50000"/>
                  </a:schemeClr>
                </a:solidFill>
                <a:latin typeface="Calibri" pitchFamily="34" charset="0"/>
              </a:rPr>
              <a:t>30</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6" name="Rectangle 15"/>
          <p:cNvSpPr/>
          <p:nvPr/>
        </p:nvSpPr>
        <p:spPr>
          <a:xfrm>
            <a:off x="81430" y="5834390"/>
            <a:ext cx="5867400" cy="261610"/>
          </a:xfrm>
          <a:prstGeom prst="rect">
            <a:avLst/>
          </a:prstGeom>
        </p:spPr>
        <p:txBody>
          <a:bodyPr wrap="square">
            <a:spAutoFit/>
          </a:bodyPr>
          <a:lstStyle/>
          <a:p>
            <a:r>
              <a:rPr lang="en-GB" sz="1100" baseline="30000" dirty="0" smtClean="0">
                <a:latin typeface="+mn-lt"/>
                <a:cs typeface="Arial" panose="020B0604020202020204" pitchFamily="34" charset="0"/>
              </a:rPr>
              <a:t>1</a:t>
            </a:r>
            <a:r>
              <a:rPr lang="en-GB" sz="1100" dirty="0" smtClean="0">
                <a:latin typeface="+mn-lt"/>
                <a:cs typeface="Arial" panose="020B0604020202020204" pitchFamily="34" charset="0"/>
              </a:rPr>
              <a:t>  </a:t>
            </a:r>
            <a:r>
              <a:rPr lang="en-GB" altLang="ja-JP" sz="1100" dirty="0" smtClean="0">
                <a:latin typeface="+mn-lt"/>
                <a:ea typeface="MS PGothic" pitchFamily="34" charset="-128"/>
                <a:cs typeface="Arial" panose="020B0604020202020204" pitchFamily="34" charset="0"/>
              </a:rPr>
              <a:t>Based on gross rental income for the month of September 2016.</a:t>
            </a:r>
            <a:endParaRPr lang="en-US" sz="1100" dirty="0">
              <a:latin typeface="+mn-lt"/>
              <a:ea typeface="MS PGothic" pitchFamily="34" charset="-128"/>
              <a:cs typeface="Arial" panose="020B0604020202020204" pitchFamily="34" charset="0"/>
            </a:endParaRPr>
          </a:p>
        </p:txBody>
      </p:sp>
      <p:graphicFrame>
        <p:nvGraphicFramePr>
          <p:cNvPr id="7" name="Object 6"/>
          <p:cNvGraphicFramePr>
            <a:graphicFrameLocks noChangeAspect="1"/>
          </p:cNvGraphicFramePr>
          <p:nvPr>
            <p:extLst/>
          </p:nvPr>
        </p:nvGraphicFramePr>
        <p:xfrm>
          <a:off x="228600" y="1162050"/>
          <a:ext cx="3795713" cy="4621213"/>
        </p:xfrm>
        <a:graphic>
          <a:graphicData uri="http://schemas.openxmlformats.org/presentationml/2006/ole">
            <mc:AlternateContent xmlns:mc="http://schemas.openxmlformats.org/markup-compatibility/2006">
              <mc:Choice xmlns:v="urn:schemas-microsoft-com:vml" Requires="v">
                <p:oleObj spid="_x0000_s90164" name="Worksheet" r:id="rId3" imgW="3638533" imgH="3857621" progId="Excel.Sheet.12">
                  <p:link updateAutomatic="1"/>
                </p:oleObj>
              </mc:Choice>
              <mc:Fallback>
                <p:oleObj name="Worksheet" r:id="rId3" imgW="3638533" imgH="3857621" progId="Excel.Sheet.12">
                  <p:link updateAutomatic="1"/>
                  <p:pic>
                    <p:nvPicPr>
                      <p:cNvPr id="7" name="Object 6"/>
                      <p:cNvPicPr/>
                      <p:nvPr/>
                    </p:nvPicPr>
                    <p:blipFill>
                      <a:blip r:embed="rId4"/>
                      <a:stretch>
                        <a:fillRect/>
                      </a:stretch>
                    </p:blipFill>
                    <p:spPr>
                      <a:xfrm>
                        <a:off x="228600" y="1162050"/>
                        <a:ext cx="3795713" cy="462121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4159250" y="1162050"/>
          <a:ext cx="4751388" cy="4614863"/>
        </p:xfrm>
        <a:graphic>
          <a:graphicData uri="http://schemas.openxmlformats.org/presentationml/2006/ole">
            <mc:AlternateContent xmlns:mc="http://schemas.openxmlformats.org/markup-compatibility/2006">
              <mc:Choice xmlns:v="urn:schemas-microsoft-com:vml" Requires="v">
                <p:oleObj spid="_x0000_s90165" name="Worksheet" r:id="rId5" imgW="5476830" imgH="4029029" progId="Excel.Sheet.12">
                  <p:link updateAutomatic="1"/>
                </p:oleObj>
              </mc:Choice>
              <mc:Fallback>
                <p:oleObj name="Worksheet" r:id="rId5" imgW="5476830" imgH="4029029" progId="Excel.Sheet.12">
                  <p:link updateAutomatic="1"/>
                  <p:pic>
                    <p:nvPicPr>
                      <p:cNvPr id="8" name="Object 7"/>
                      <p:cNvPicPr/>
                      <p:nvPr/>
                    </p:nvPicPr>
                    <p:blipFill>
                      <a:blip r:embed="rId6"/>
                      <a:stretch>
                        <a:fillRect/>
                      </a:stretch>
                    </p:blipFill>
                    <p:spPr>
                      <a:xfrm>
                        <a:off x="4159250" y="1162050"/>
                        <a:ext cx="4751388" cy="4614863"/>
                      </a:xfrm>
                      <a:prstGeom prst="rect">
                        <a:avLst/>
                      </a:prstGeom>
                    </p:spPr>
                  </p:pic>
                </p:oleObj>
              </mc:Fallback>
            </mc:AlternateContent>
          </a:graphicData>
        </a:graphic>
      </p:graphicFrame>
    </p:spTree>
    <p:extLst>
      <p:ext uri="{BB962C8B-B14F-4D97-AF65-F5344CB8AC3E}">
        <p14:creationId xmlns:p14="http://schemas.microsoft.com/office/powerpoint/2010/main" val="126318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4837113" y="1155700"/>
          <a:ext cx="3935412" cy="4098925"/>
        </p:xfrm>
        <a:graphic>
          <a:graphicData uri="http://schemas.openxmlformats.org/presentationml/2006/ole">
            <mc:AlternateContent xmlns:mc="http://schemas.openxmlformats.org/markup-compatibility/2006">
              <mc:Choice xmlns:v="urn:schemas-microsoft-com:vml" Requires="v">
                <p:oleObj spid="_x0000_s91213" name="Worksheet" r:id="rId3" imgW="3667147" imgH="3648152" progId="Excel.Sheet.12">
                  <p:link updateAutomatic="1"/>
                </p:oleObj>
              </mc:Choice>
              <mc:Fallback>
                <p:oleObj name="Worksheet" r:id="rId3" imgW="3667147" imgH="3648152" progId="Excel.Sheet.12">
                  <p:link updateAutomatic="1"/>
                  <p:pic>
                    <p:nvPicPr>
                      <p:cNvPr id="6" name="Object 5"/>
                      <p:cNvPicPr/>
                      <p:nvPr/>
                    </p:nvPicPr>
                    <p:blipFill>
                      <a:blip r:embed="rId4"/>
                      <a:stretch>
                        <a:fillRect/>
                      </a:stretch>
                    </p:blipFill>
                    <p:spPr>
                      <a:xfrm>
                        <a:off x="4837113" y="1155700"/>
                        <a:ext cx="3935412" cy="4098925"/>
                      </a:xfrm>
                      <a:prstGeom prst="rect">
                        <a:avLst/>
                      </a:prstGeom>
                    </p:spPr>
                  </p:pic>
                </p:oleObj>
              </mc:Fallback>
            </mc:AlternateContent>
          </a:graphicData>
        </a:graphic>
      </p:graphicFrame>
      <p:sp>
        <p:nvSpPr>
          <p:cNvPr id="2" name="Title 1"/>
          <p:cNvSpPr>
            <a:spLocks noGrp="1"/>
          </p:cNvSpPr>
          <p:nvPr>
            <p:ph type="title"/>
          </p:nvPr>
        </p:nvSpPr>
        <p:spPr>
          <a:xfrm>
            <a:off x="50800" y="-98532"/>
            <a:ext cx="8102600" cy="714356"/>
          </a:xfrm>
        </p:spPr>
        <p:txBody>
          <a:bodyPr/>
          <a:lstStyle/>
          <a:p>
            <a:r>
              <a:rPr lang="en-MY" sz="2400" dirty="0" smtClean="0"/>
              <a:t>HOSPITALITY PROPERTIES </a:t>
            </a:r>
            <a:r>
              <a:rPr lang="en-MY" sz="2700" dirty="0" smtClean="0"/>
              <a:t/>
            </a:r>
            <a:br>
              <a:rPr lang="en-MY" sz="2700" dirty="0" smtClean="0"/>
            </a:br>
            <a:r>
              <a:rPr lang="en-MY" sz="1600" dirty="0" smtClean="0"/>
              <a:t>SUNWAY RESORT HOTEL &amp; SPA</a:t>
            </a:r>
            <a:endParaRPr lang="en-MY" sz="1600" dirty="0"/>
          </a:p>
        </p:txBody>
      </p:sp>
      <p:sp>
        <p:nvSpPr>
          <p:cNvPr id="12" name="Rectangle 11"/>
          <p:cNvSpPr/>
          <p:nvPr/>
        </p:nvSpPr>
        <p:spPr>
          <a:xfrm>
            <a:off x="361949" y="5332206"/>
            <a:ext cx="8401051" cy="1107996"/>
          </a:xfrm>
          <a:prstGeom prst="rect">
            <a:avLst/>
          </a:prstGeom>
        </p:spPr>
        <p:txBody>
          <a:bodyPr wrap="square">
            <a:spAutoFit/>
          </a:bodyPr>
          <a:lstStyle/>
          <a:p>
            <a:pPr marL="573088" indent="-573088" algn="just"/>
            <a:r>
              <a:rPr lang="en-US" sz="1100" dirty="0" smtClean="0">
                <a:latin typeface="+mn-lt"/>
              </a:rPr>
              <a:t>Note 1: The </a:t>
            </a:r>
            <a:r>
              <a:rPr lang="en-US" sz="1100" dirty="0">
                <a:latin typeface="+mn-lt"/>
              </a:rPr>
              <a:t>hotel properties are under 10-years master leases. The Sunway Resort Hotel &amp; Spa and </a:t>
            </a:r>
            <a:r>
              <a:rPr lang="en-US" sz="1100" dirty="0" smtClean="0">
                <a:latin typeface="+mn-lt"/>
              </a:rPr>
              <a:t>Sunway Pyramid Hotel (</a:t>
            </a:r>
            <a:r>
              <a:rPr lang="en-US" sz="1100" dirty="0">
                <a:latin typeface="+mn-lt"/>
              </a:rPr>
              <a:t>formerly </a:t>
            </a:r>
            <a:r>
              <a:rPr lang="en-US" sz="1100" dirty="0" smtClean="0">
                <a:latin typeface="+mn-lt"/>
              </a:rPr>
              <a:t>Sunway Pyramid Hotel East) </a:t>
            </a:r>
            <a:r>
              <a:rPr lang="en-US" sz="1100" dirty="0">
                <a:latin typeface="+mn-lt"/>
              </a:rPr>
              <a:t>master lease is expiring in July 2020.</a:t>
            </a:r>
          </a:p>
          <a:p>
            <a:pPr marL="573088" indent="-573088" algn="just"/>
            <a:endParaRPr lang="en-US" sz="1100" dirty="0">
              <a:latin typeface="+mn-lt"/>
            </a:endParaRPr>
          </a:p>
          <a:p>
            <a:pPr marL="576263" indent="-576263" algn="just"/>
            <a:r>
              <a:rPr lang="en-US" sz="1100" dirty="0">
                <a:latin typeface="+mn-lt"/>
              </a:rPr>
              <a:t>Note 2: 	Sunway Resort Hotel &amp; Spa achieved a higher </a:t>
            </a:r>
            <a:r>
              <a:rPr lang="en-US" sz="1100" dirty="0" smtClean="0">
                <a:latin typeface="+mn-lt"/>
              </a:rPr>
              <a:t>average occupancy rate </a:t>
            </a:r>
            <a:r>
              <a:rPr lang="en-US" sz="1100" dirty="0">
                <a:latin typeface="+mn-lt"/>
              </a:rPr>
              <a:t>for 1Q2017 compared to 1Q2016 </a:t>
            </a:r>
            <a:r>
              <a:rPr lang="en-US" sz="1100" dirty="0" smtClean="0">
                <a:latin typeface="+mn-lt"/>
              </a:rPr>
              <a:t>contributed </a:t>
            </a:r>
            <a:r>
              <a:rPr lang="en-US" sz="1100" dirty="0">
                <a:latin typeface="+mn-lt"/>
              </a:rPr>
              <a:t>by strong Middle-East tourists arrival. The hotel enjoyed an extended peak season which started in early July this year compared to mid-July of last year</a:t>
            </a:r>
            <a:r>
              <a:rPr lang="en-US" sz="1100" dirty="0" smtClean="0">
                <a:solidFill>
                  <a:prstClr val="black"/>
                </a:solidFill>
              </a:rPr>
              <a:t>.</a:t>
            </a:r>
            <a:endParaRPr lang="en-US" sz="1100" dirty="0"/>
          </a:p>
        </p:txBody>
      </p:sp>
      <p:sp>
        <p:nvSpPr>
          <p:cNvPr id="8" name="Slide Number Placeholder 3"/>
          <p:cNvSpPr txBox="1">
            <a:spLocks/>
          </p:cNvSpPr>
          <p:nvPr/>
        </p:nvSpPr>
        <p:spPr>
          <a:xfrm>
            <a:off x="8534399"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31</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20" name="TextBox 19"/>
          <p:cNvSpPr txBox="1"/>
          <p:nvPr/>
        </p:nvSpPr>
        <p:spPr>
          <a:xfrm>
            <a:off x="361950" y="755165"/>
            <a:ext cx="840105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rate </a:t>
            </a:r>
            <a:endParaRPr lang="en-US" sz="1400" b="1" baseline="30000" dirty="0">
              <a:solidFill>
                <a:schemeClr val="bg1"/>
              </a:solidFill>
            </a:endParaRPr>
          </a:p>
        </p:txBody>
      </p:sp>
      <p:sp>
        <p:nvSpPr>
          <p:cNvPr id="15" name="Rounded Rectangle 14"/>
          <p:cNvSpPr/>
          <p:nvPr/>
        </p:nvSpPr>
        <p:spPr>
          <a:xfrm>
            <a:off x="5410200" y="1482972"/>
            <a:ext cx="838200" cy="3402116"/>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a:p>
        </p:txBody>
      </p:sp>
      <p:sp>
        <p:nvSpPr>
          <p:cNvPr id="10" name="Rectangle 9"/>
          <p:cNvSpPr/>
          <p:nvPr/>
        </p:nvSpPr>
        <p:spPr>
          <a:xfrm>
            <a:off x="4727707" y="1093724"/>
            <a:ext cx="4035291" cy="4139757"/>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nvPr>
        </p:nvGraphicFramePr>
        <p:xfrm>
          <a:off x="361950" y="4585050"/>
          <a:ext cx="4361466" cy="679213"/>
        </p:xfrm>
        <a:graphic>
          <a:graphicData uri="http://schemas.openxmlformats.org/presentationml/2006/ole">
            <mc:AlternateContent xmlns:mc="http://schemas.openxmlformats.org/markup-compatibility/2006">
              <mc:Choice xmlns:v="urn:schemas-microsoft-com:vml" Requires="v">
                <p:oleObj spid="_x0000_s91214" name="Worksheet" r:id="rId5" imgW="3257646" imgH="600062" progId="Excel.Sheet.12">
                  <p:link updateAutomatic="1"/>
                </p:oleObj>
              </mc:Choice>
              <mc:Fallback>
                <p:oleObj name="Worksheet" r:id="rId5" imgW="3257646" imgH="600062" progId="Excel.Sheet.12">
                  <p:link updateAutomatic="1"/>
                  <p:pic>
                    <p:nvPicPr>
                      <p:cNvPr id="3" name="Object 2"/>
                      <p:cNvPicPr/>
                      <p:nvPr/>
                    </p:nvPicPr>
                    <p:blipFill>
                      <a:blip r:embed="rId6"/>
                      <a:stretch>
                        <a:fillRect/>
                      </a:stretch>
                    </p:blipFill>
                    <p:spPr>
                      <a:xfrm>
                        <a:off x="361950" y="4585050"/>
                        <a:ext cx="4361466" cy="679213"/>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374650" y="1103313"/>
          <a:ext cx="4333875" cy="3459162"/>
        </p:xfrm>
        <a:graphic>
          <a:graphicData uri="http://schemas.openxmlformats.org/presentationml/2006/ole">
            <mc:AlternateContent xmlns:mc="http://schemas.openxmlformats.org/markup-compatibility/2006">
              <mc:Choice xmlns:v="urn:schemas-microsoft-com:vml" Requires="v">
                <p:oleObj spid="_x0000_s91215" name="Worksheet" r:id="rId7" imgW="4333901" imgH="2781396" progId="Excel.Sheet.12">
                  <p:link updateAutomatic="1"/>
                </p:oleObj>
              </mc:Choice>
              <mc:Fallback>
                <p:oleObj name="Worksheet" r:id="rId7" imgW="4333901" imgH="2781396" progId="Excel.Sheet.12">
                  <p:link updateAutomatic="1"/>
                  <p:pic>
                    <p:nvPicPr>
                      <p:cNvPr id="5" name="Object 4"/>
                      <p:cNvPicPr/>
                      <p:nvPr/>
                    </p:nvPicPr>
                    <p:blipFill>
                      <a:blip r:embed="rId8"/>
                      <a:stretch>
                        <a:fillRect/>
                      </a:stretch>
                    </p:blipFill>
                    <p:spPr>
                      <a:xfrm>
                        <a:off x="374650" y="1103313"/>
                        <a:ext cx="4333875" cy="3459162"/>
                      </a:xfrm>
                      <a:prstGeom prst="rect">
                        <a:avLst/>
                      </a:prstGeom>
                    </p:spPr>
                  </p:pic>
                </p:oleObj>
              </mc:Fallback>
            </mc:AlternateContent>
          </a:graphicData>
        </a:graphic>
      </p:graphicFrame>
    </p:spTree>
    <p:extLst>
      <p:ext uri="{BB962C8B-B14F-4D97-AF65-F5344CB8AC3E}">
        <p14:creationId xmlns:p14="http://schemas.microsoft.com/office/powerpoint/2010/main" val="3415761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nvPr>
        </p:nvGraphicFramePr>
        <p:xfrm>
          <a:off x="4905375" y="1282700"/>
          <a:ext cx="3676650" cy="3844925"/>
        </p:xfrm>
        <a:graphic>
          <a:graphicData uri="http://schemas.openxmlformats.org/presentationml/2006/ole">
            <mc:AlternateContent xmlns:mc="http://schemas.openxmlformats.org/markup-compatibility/2006">
              <mc:Choice xmlns:v="urn:schemas-microsoft-com:vml" Requires="v">
                <p:oleObj spid="_x0000_s92237" name="Worksheet" r:id="rId3" imgW="3676595" imgH="3657600" progId="Excel.Sheet.12">
                  <p:link updateAutomatic="1"/>
                </p:oleObj>
              </mc:Choice>
              <mc:Fallback>
                <p:oleObj name="Worksheet" r:id="rId3" imgW="3676595" imgH="3657600" progId="Excel.Sheet.12">
                  <p:link updateAutomatic="1"/>
                  <p:pic>
                    <p:nvPicPr>
                      <p:cNvPr id="7" name="Object 6"/>
                      <p:cNvPicPr/>
                      <p:nvPr/>
                    </p:nvPicPr>
                    <p:blipFill>
                      <a:blip r:embed="rId4"/>
                      <a:stretch>
                        <a:fillRect/>
                      </a:stretch>
                    </p:blipFill>
                    <p:spPr>
                      <a:xfrm>
                        <a:off x="4905375" y="1282700"/>
                        <a:ext cx="3676650" cy="3844925"/>
                      </a:xfrm>
                      <a:prstGeom prst="rect">
                        <a:avLst/>
                      </a:prstGeom>
                    </p:spPr>
                  </p:pic>
                </p:oleObj>
              </mc:Fallback>
            </mc:AlternateContent>
          </a:graphicData>
        </a:graphic>
      </p:graphicFrame>
      <p:sp>
        <p:nvSpPr>
          <p:cNvPr id="2" name="Title 1"/>
          <p:cNvSpPr>
            <a:spLocks noGrp="1"/>
          </p:cNvSpPr>
          <p:nvPr>
            <p:ph type="title"/>
          </p:nvPr>
        </p:nvSpPr>
        <p:spPr>
          <a:xfrm>
            <a:off x="20053" y="-79829"/>
            <a:ext cx="8102600" cy="714356"/>
          </a:xfrm>
        </p:spPr>
        <p:txBody>
          <a:bodyPr/>
          <a:lstStyle/>
          <a:p>
            <a:r>
              <a:rPr lang="en-MY" sz="2400" dirty="0" smtClean="0"/>
              <a:t>HOSPITALITY PROPERTIES </a:t>
            </a:r>
            <a:r>
              <a:rPr lang="en-MY" sz="2700" dirty="0" smtClean="0"/>
              <a:t/>
            </a:r>
            <a:br>
              <a:rPr lang="en-MY" sz="2700" dirty="0" smtClean="0"/>
            </a:br>
            <a:r>
              <a:rPr lang="en-MY" sz="1600" dirty="0" smtClean="0"/>
              <a:t>SUNWAY HOTEL SEBERANG JAYA</a:t>
            </a:r>
            <a:endParaRPr lang="en-MY" sz="1600" dirty="0"/>
          </a:p>
        </p:txBody>
      </p:sp>
      <p:sp>
        <p:nvSpPr>
          <p:cNvPr id="12" name="Rectangle 11"/>
          <p:cNvSpPr/>
          <p:nvPr/>
        </p:nvSpPr>
        <p:spPr>
          <a:xfrm>
            <a:off x="420783" y="5263145"/>
            <a:ext cx="8342217" cy="1107996"/>
          </a:xfrm>
          <a:prstGeom prst="rect">
            <a:avLst/>
          </a:prstGeom>
        </p:spPr>
        <p:txBody>
          <a:bodyPr wrap="square">
            <a:spAutoFit/>
          </a:bodyPr>
          <a:lstStyle/>
          <a:p>
            <a:pPr marL="573088" indent="-573088" algn="just"/>
            <a:r>
              <a:rPr lang="en-US" sz="1100" dirty="0" smtClean="0">
                <a:latin typeface="+mn-lt"/>
              </a:rPr>
              <a:t>Note 1: 	The hotel properties are under 10-years master leases. The master lease of Sunway Hotel </a:t>
            </a:r>
            <a:r>
              <a:rPr lang="en-US" sz="1100" dirty="0" err="1" smtClean="0">
                <a:latin typeface="+mn-lt"/>
              </a:rPr>
              <a:t>Seberang</a:t>
            </a:r>
            <a:r>
              <a:rPr lang="en-US" sz="1100" dirty="0">
                <a:latin typeface="+mn-lt"/>
              </a:rPr>
              <a:t> </a:t>
            </a:r>
            <a:r>
              <a:rPr lang="en-US" sz="1100" dirty="0" smtClean="0">
                <a:latin typeface="+mn-lt"/>
              </a:rPr>
              <a:t>Jaya is expiring in July 2020.</a:t>
            </a:r>
          </a:p>
          <a:p>
            <a:pPr marL="573088" indent="-573088" algn="just"/>
            <a:endParaRPr lang="en-US" sz="1100" dirty="0" smtClean="0">
              <a:latin typeface="+mn-lt"/>
            </a:endParaRPr>
          </a:p>
          <a:p>
            <a:pPr marL="577850" indent="-577850" algn="just"/>
            <a:r>
              <a:rPr lang="en-US" sz="1100" dirty="0" smtClean="0">
                <a:latin typeface="+mn-lt"/>
              </a:rPr>
              <a:t>Note 2:  Average occupancy rate </a:t>
            </a:r>
            <a:r>
              <a:rPr lang="en-US" sz="1100" dirty="0">
                <a:latin typeface="+mn-lt"/>
              </a:rPr>
              <a:t>for </a:t>
            </a:r>
            <a:r>
              <a:rPr lang="en-US" sz="1100" dirty="0" smtClean="0">
                <a:latin typeface="+mn-lt"/>
              </a:rPr>
              <a:t>1Q2017 was higher compared </a:t>
            </a:r>
            <a:r>
              <a:rPr lang="en-US" sz="1100" dirty="0">
                <a:latin typeface="+mn-lt"/>
              </a:rPr>
              <a:t>to </a:t>
            </a:r>
            <a:r>
              <a:rPr lang="en-US" sz="1100" dirty="0" smtClean="0">
                <a:latin typeface="+mn-lt"/>
              </a:rPr>
              <a:t>1Q2016 attributed </a:t>
            </a:r>
            <a:r>
              <a:rPr lang="en-US" sz="1100" dirty="0">
                <a:latin typeface="+mn-lt"/>
              </a:rPr>
              <a:t>to </a:t>
            </a:r>
            <a:r>
              <a:rPr lang="en-US" sz="1100" dirty="0" smtClean="0">
                <a:latin typeface="+mn-lt"/>
              </a:rPr>
              <a:t>the tactical strategy employed to achieve better occupancy in view of softer demand from the corporate segment and increased competition from new hotels in Penang. </a:t>
            </a:r>
            <a:endParaRPr lang="en-US" sz="1100" dirty="0">
              <a:latin typeface="+mn-lt"/>
            </a:endParaRPr>
          </a:p>
        </p:txBody>
      </p:sp>
      <p:sp>
        <p:nvSpPr>
          <p:cNvPr id="8" name="Slide Number Placeholder 3"/>
          <p:cNvSpPr txBox="1">
            <a:spLocks/>
          </p:cNvSpPr>
          <p:nvPr/>
        </p:nvSpPr>
        <p:spPr>
          <a:xfrm>
            <a:off x="8524875"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32</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6" name="TextBox 15"/>
          <p:cNvSpPr txBox="1"/>
          <p:nvPr/>
        </p:nvSpPr>
        <p:spPr>
          <a:xfrm>
            <a:off x="423552" y="930163"/>
            <a:ext cx="81915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rate</a:t>
            </a:r>
            <a:endParaRPr lang="en-US" sz="1400" b="1" baseline="30000" dirty="0">
              <a:solidFill>
                <a:schemeClr val="bg1"/>
              </a:solidFill>
            </a:endParaRPr>
          </a:p>
        </p:txBody>
      </p:sp>
      <p:sp>
        <p:nvSpPr>
          <p:cNvPr id="14" name="Rounded Rectangle 13"/>
          <p:cNvSpPr/>
          <p:nvPr/>
        </p:nvSpPr>
        <p:spPr>
          <a:xfrm>
            <a:off x="5420775" y="2157687"/>
            <a:ext cx="751425" cy="269606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a:p>
        </p:txBody>
      </p:sp>
      <p:sp>
        <p:nvSpPr>
          <p:cNvPr id="10" name="Rectangle 9"/>
          <p:cNvSpPr/>
          <p:nvPr/>
        </p:nvSpPr>
        <p:spPr>
          <a:xfrm>
            <a:off x="4727708" y="1248593"/>
            <a:ext cx="3887344" cy="3887853"/>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nvPr>
        </p:nvGraphicFramePr>
        <p:xfrm>
          <a:off x="427862" y="4354051"/>
          <a:ext cx="4304554" cy="803701"/>
        </p:xfrm>
        <a:graphic>
          <a:graphicData uri="http://schemas.openxmlformats.org/presentationml/2006/ole">
            <mc:AlternateContent xmlns:mc="http://schemas.openxmlformats.org/markup-compatibility/2006">
              <mc:Choice xmlns:v="urn:schemas-microsoft-com:vml" Requires="v">
                <p:oleObj spid="_x0000_s92238" name="Worksheet" r:id="rId5" imgW="3171805" imgH="609510" progId="Excel.Sheet.12">
                  <p:link updateAutomatic="1"/>
                </p:oleObj>
              </mc:Choice>
              <mc:Fallback>
                <p:oleObj name="Worksheet" r:id="rId5" imgW="3171805" imgH="609510" progId="Excel.Sheet.12">
                  <p:link updateAutomatic="1"/>
                  <p:pic>
                    <p:nvPicPr>
                      <p:cNvPr id="4" name="Object 3"/>
                      <p:cNvPicPr/>
                      <p:nvPr/>
                    </p:nvPicPr>
                    <p:blipFill>
                      <a:blip r:embed="rId6"/>
                      <a:stretch>
                        <a:fillRect/>
                      </a:stretch>
                    </p:blipFill>
                    <p:spPr>
                      <a:xfrm>
                        <a:off x="427862" y="4354051"/>
                        <a:ext cx="4304554" cy="803701"/>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31800" y="1276350"/>
          <a:ext cx="4305300" cy="3057525"/>
        </p:xfrm>
        <a:graphic>
          <a:graphicData uri="http://schemas.openxmlformats.org/presentationml/2006/ole">
            <mc:AlternateContent xmlns:mc="http://schemas.openxmlformats.org/markup-compatibility/2006">
              <mc:Choice xmlns:v="urn:schemas-microsoft-com:vml" Requires="v">
                <p:oleObj spid="_x0000_s92239" name="Worksheet" r:id="rId7" imgW="4305287" imgH="2733617" progId="Excel.Sheet.12">
                  <p:link updateAutomatic="1"/>
                </p:oleObj>
              </mc:Choice>
              <mc:Fallback>
                <p:oleObj name="Worksheet" r:id="rId7" imgW="4305287" imgH="2733617" progId="Excel.Sheet.12">
                  <p:link updateAutomatic="1"/>
                  <p:pic>
                    <p:nvPicPr>
                      <p:cNvPr id="5" name="Object 4"/>
                      <p:cNvPicPr/>
                      <p:nvPr/>
                    </p:nvPicPr>
                    <p:blipFill>
                      <a:blip r:embed="rId8"/>
                      <a:stretch>
                        <a:fillRect/>
                      </a:stretch>
                    </p:blipFill>
                    <p:spPr>
                      <a:xfrm>
                        <a:off x="431800" y="1276350"/>
                        <a:ext cx="4305300" cy="3057525"/>
                      </a:xfrm>
                      <a:prstGeom prst="rect">
                        <a:avLst/>
                      </a:prstGeom>
                    </p:spPr>
                  </p:pic>
                </p:oleObj>
              </mc:Fallback>
            </mc:AlternateContent>
          </a:graphicData>
        </a:graphic>
      </p:graphicFrame>
    </p:spTree>
    <p:extLst>
      <p:ext uri="{BB962C8B-B14F-4D97-AF65-F5344CB8AC3E}">
        <p14:creationId xmlns:p14="http://schemas.microsoft.com/office/powerpoint/2010/main" val="2571821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4776788" y="1125538"/>
          <a:ext cx="3667125" cy="3567073"/>
        </p:xfrm>
        <a:graphic>
          <a:graphicData uri="http://schemas.openxmlformats.org/presentationml/2006/ole">
            <mc:AlternateContent xmlns:mc="http://schemas.openxmlformats.org/markup-compatibility/2006">
              <mc:Choice xmlns:v="urn:schemas-microsoft-com:vml" Requires="v">
                <p:oleObj spid="_x0000_s93261" name="Worksheet" r:id="rId3" imgW="3667147" imgH="3648152" progId="Excel.Sheet.12">
                  <p:link updateAutomatic="1"/>
                </p:oleObj>
              </mc:Choice>
              <mc:Fallback>
                <p:oleObj name="Worksheet" r:id="rId3" imgW="3667147" imgH="3648152" progId="Excel.Sheet.12">
                  <p:link updateAutomatic="1"/>
                  <p:pic>
                    <p:nvPicPr>
                      <p:cNvPr id="6" name="Object 5"/>
                      <p:cNvPicPr/>
                      <p:nvPr/>
                    </p:nvPicPr>
                    <p:blipFill>
                      <a:blip r:embed="rId4"/>
                      <a:stretch>
                        <a:fillRect/>
                      </a:stretch>
                    </p:blipFill>
                    <p:spPr>
                      <a:xfrm>
                        <a:off x="4776788" y="1125538"/>
                        <a:ext cx="3667125" cy="3567073"/>
                      </a:xfrm>
                      <a:prstGeom prst="rect">
                        <a:avLst/>
                      </a:prstGeom>
                    </p:spPr>
                  </p:pic>
                </p:oleObj>
              </mc:Fallback>
            </mc:AlternateContent>
          </a:graphicData>
        </a:graphic>
      </p:graphicFrame>
      <p:sp>
        <p:nvSpPr>
          <p:cNvPr id="2" name="Title 1"/>
          <p:cNvSpPr>
            <a:spLocks noGrp="1"/>
          </p:cNvSpPr>
          <p:nvPr>
            <p:ph type="title"/>
          </p:nvPr>
        </p:nvSpPr>
        <p:spPr>
          <a:xfrm>
            <a:off x="0" y="-125311"/>
            <a:ext cx="8102600" cy="714356"/>
          </a:xfrm>
        </p:spPr>
        <p:txBody>
          <a:bodyPr/>
          <a:lstStyle/>
          <a:p>
            <a:r>
              <a:rPr lang="en-MY" sz="2400" dirty="0" smtClean="0"/>
              <a:t>HOSPITALITY PROPERTIES </a:t>
            </a:r>
            <a:r>
              <a:rPr lang="en-MY" sz="2700" dirty="0" smtClean="0"/>
              <a:t/>
            </a:r>
            <a:br>
              <a:rPr lang="en-MY" sz="2700" dirty="0" smtClean="0"/>
            </a:br>
            <a:r>
              <a:rPr lang="en-MY" sz="1600" dirty="0" smtClean="0"/>
              <a:t>SUNWAY PUTRA HOTEL</a:t>
            </a:r>
            <a:endParaRPr lang="en-MY" sz="1600" dirty="0"/>
          </a:p>
        </p:txBody>
      </p:sp>
      <p:sp>
        <p:nvSpPr>
          <p:cNvPr id="8" name="Slide Number Placeholder 3"/>
          <p:cNvSpPr txBox="1">
            <a:spLocks/>
          </p:cNvSpPr>
          <p:nvPr/>
        </p:nvSpPr>
        <p:spPr>
          <a:xfrm>
            <a:off x="8534400"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33</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22" name="TextBox 21"/>
          <p:cNvSpPr txBox="1"/>
          <p:nvPr/>
        </p:nvSpPr>
        <p:spPr>
          <a:xfrm>
            <a:off x="381000" y="785794"/>
            <a:ext cx="8229600" cy="304800"/>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rate</a:t>
            </a:r>
            <a:endParaRPr lang="en-US" sz="1400" b="1" baseline="30000" dirty="0">
              <a:solidFill>
                <a:schemeClr val="bg1"/>
              </a:solidFill>
            </a:endParaRPr>
          </a:p>
        </p:txBody>
      </p:sp>
      <p:sp>
        <p:nvSpPr>
          <p:cNvPr id="12" name="Rectangle 11"/>
          <p:cNvSpPr/>
          <p:nvPr/>
        </p:nvSpPr>
        <p:spPr>
          <a:xfrm>
            <a:off x="304800" y="4692611"/>
            <a:ext cx="8534400" cy="1815882"/>
          </a:xfrm>
          <a:prstGeom prst="rect">
            <a:avLst/>
          </a:prstGeom>
        </p:spPr>
        <p:txBody>
          <a:bodyPr wrap="square">
            <a:spAutoFit/>
          </a:bodyPr>
          <a:lstStyle/>
          <a:p>
            <a:pPr marL="573088" indent="-573088" algn="just"/>
            <a:r>
              <a:rPr lang="en-US" sz="1100" dirty="0">
                <a:latin typeface="+mn-lt"/>
              </a:rPr>
              <a:t>*   Representing period from 28 Sept 2011 (full possession and control of Sunway Putra Hotel) to 30 June 2012.</a:t>
            </a:r>
          </a:p>
          <a:p>
            <a:pPr marL="573088" indent="-573088" algn="just"/>
            <a:endParaRPr lang="en-US" sz="800" dirty="0" smtClean="0">
              <a:latin typeface="+mn-lt"/>
            </a:endParaRPr>
          </a:p>
          <a:p>
            <a:pPr marL="573088" indent="-573088" algn="just"/>
            <a:r>
              <a:rPr lang="en-US" sz="1100" dirty="0" smtClean="0">
                <a:latin typeface="+mn-lt"/>
              </a:rPr>
              <a:t>Note 1: The hotel properties are under 10-years master leases. The Sunway Putra Hotel master lease is expiring in September 2021.</a:t>
            </a:r>
          </a:p>
          <a:p>
            <a:pPr marL="573088" indent="-573088" algn="just"/>
            <a:endParaRPr lang="en-US" sz="800" dirty="0">
              <a:latin typeface="+mn-lt"/>
            </a:endParaRPr>
          </a:p>
          <a:p>
            <a:pPr marL="573088" indent="-573088" algn="just"/>
            <a:r>
              <a:rPr lang="en-US" sz="1100" dirty="0" smtClean="0">
                <a:latin typeface="+mn-lt"/>
              </a:rPr>
              <a:t>Note 2: The </a:t>
            </a:r>
            <a:r>
              <a:rPr lang="en-US" sz="1100" dirty="0">
                <a:latin typeface="+mn-lt"/>
              </a:rPr>
              <a:t>performance since Jun-14 was adversely affected by the refurbishment at the adjoining Sunway Putra Mall from </a:t>
            </a:r>
            <a:r>
              <a:rPr lang="en-US" sz="1100" dirty="0" smtClean="0">
                <a:latin typeface="+mn-lt"/>
              </a:rPr>
              <a:t>May 2013 </a:t>
            </a:r>
            <a:r>
              <a:rPr lang="en-US" sz="1100" dirty="0">
                <a:latin typeface="+mn-lt"/>
              </a:rPr>
              <a:t>to May 2015, and the hotel’s own refurbishment works. The refurbishment of Sunway Putra Hotel commenced in 1Q2014 and </a:t>
            </a:r>
            <a:r>
              <a:rPr lang="en-US" sz="1100" dirty="0" smtClean="0">
                <a:latin typeface="+mn-lt"/>
              </a:rPr>
              <a:t>was completed in </a:t>
            </a:r>
            <a:r>
              <a:rPr lang="en-US" sz="1100" dirty="0">
                <a:latin typeface="+mn-lt"/>
              </a:rPr>
              <a:t>2Q2016. </a:t>
            </a:r>
            <a:endParaRPr lang="en-US" sz="1100" dirty="0" smtClean="0">
              <a:latin typeface="+mn-lt"/>
            </a:endParaRPr>
          </a:p>
          <a:p>
            <a:pPr marL="573088" indent="-573088" algn="just"/>
            <a:endParaRPr lang="en-US" sz="800" dirty="0">
              <a:latin typeface="+mn-lt"/>
            </a:endParaRPr>
          </a:p>
          <a:p>
            <a:pPr marL="573088" indent="-573088" algn="just"/>
            <a:r>
              <a:rPr lang="en-US" sz="1100" dirty="0" smtClean="0"/>
              <a:t>Note </a:t>
            </a:r>
            <a:r>
              <a:rPr lang="en-US" sz="1100" dirty="0"/>
              <a:t>3: The average occupancy rate </a:t>
            </a:r>
            <a:r>
              <a:rPr lang="en-US" sz="1100" dirty="0" smtClean="0"/>
              <a:t>has </a:t>
            </a:r>
            <a:r>
              <a:rPr lang="en-US" sz="1100" dirty="0"/>
              <a:t>improved to 69.0% in 1Q2017 compared to 36.5% in 1Q2016 as the hotel was still undergoing refurbishment during the same period last year. Post completion of refurbishment in 2Q2016, the hotel has embarked on active marketing activities and promotional rates to regain market shares across all segments.</a:t>
            </a:r>
            <a:endParaRPr lang="en-US" sz="1100" dirty="0" smtClean="0">
              <a:latin typeface="+mn-lt"/>
            </a:endParaRPr>
          </a:p>
        </p:txBody>
      </p:sp>
      <p:sp>
        <p:nvSpPr>
          <p:cNvPr id="13" name="Rounded Rectangle 12"/>
          <p:cNvSpPr/>
          <p:nvPr/>
        </p:nvSpPr>
        <p:spPr>
          <a:xfrm>
            <a:off x="5257800" y="1452665"/>
            <a:ext cx="838200" cy="299614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a:p>
        </p:txBody>
      </p:sp>
      <p:sp>
        <p:nvSpPr>
          <p:cNvPr id="10" name="Rectangle 9"/>
          <p:cNvSpPr/>
          <p:nvPr/>
        </p:nvSpPr>
        <p:spPr>
          <a:xfrm>
            <a:off x="4610636" y="1111250"/>
            <a:ext cx="3999963" cy="3581361"/>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nvPr>
        </p:nvGraphicFramePr>
        <p:xfrm>
          <a:off x="381000" y="3973917"/>
          <a:ext cx="4229636" cy="730599"/>
        </p:xfrm>
        <a:graphic>
          <a:graphicData uri="http://schemas.openxmlformats.org/presentationml/2006/ole">
            <mc:AlternateContent xmlns:mc="http://schemas.openxmlformats.org/markup-compatibility/2006">
              <mc:Choice xmlns:v="urn:schemas-microsoft-com:vml" Requires="v">
                <p:oleObj spid="_x0000_s93262" name="Worksheet" r:id="rId5" imgW="3171805" imgH="609510" progId="Excel.Sheet.12">
                  <p:link updateAutomatic="1"/>
                </p:oleObj>
              </mc:Choice>
              <mc:Fallback>
                <p:oleObj name="Worksheet" r:id="rId5" imgW="3171805" imgH="609510" progId="Excel.Sheet.12">
                  <p:link updateAutomatic="1"/>
                  <p:pic>
                    <p:nvPicPr>
                      <p:cNvPr id="4" name="Object 3"/>
                      <p:cNvPicPr/>
                      <p:nvPr/>
                    </p:nvPicPr>
                    <p:blipFill>
                      <a:blip r:embed="rId6"/>
                      <a:stretch>
                        <a:fillRect/>
                      </a:stretch>
                    </p:blipFill>
                    <p:spPr>
                      <a:xfrm>
                        <a:off x="381000" y="3973917"/>
                        <a:ext cx="4229636" cy="730599"/>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398463" y="1098550"/>
          <a:ext cx="4202112" cy="2854711"/>
        </p:xfrm>
        <a:graphic>
          <a:graphicData uri="http://schemas.openxmlformats.org/presentationml/2006/ole">
            <mc:AlternateContent xmlns:mc="http://schemas.openxmlformats.org/markup-compatibility/2006">
              <mc:Choice xmlns:v="urn:schemas-microsoft-com:vml" Requires="v">
                <p:oleObj spid="_x0000_s93263" name="Worksheet" r:id="rId7" imgW="4133875" imgH="2733617" progId="Excel.Sheet.12">
                  <p:link updateAutomatic="1"/>
                </p:oleObj>
              </mc:Choice>
              <mc:Fallback>
                <p:oleObj name="Worksheet" r:id="rId7" imgW="4133875" imgH="2733617" progId="Excel.Sheet.12">
                  <p:link updateAutomatic="1"/>
                  <p:pic>
                    <p:nvPicPr>
                      <p:cNvPr id="5" name="Object 4"/>
                      <p:cNvPicPr/>
                      <p:nvPr/>
                    </p:nvPicPr>
                    <p:blipFill>
                      <a:blip r:embed="rId8"/>
                      <a:stretch>
                        <a:fillRect/>
                      </a:stretch>
                    </p:blipFill>
                    <p:spPr>
                      <a:xfrm>
                        <a:off x="398463" y="1098550"/>
                        <a:ext cx="4202112" cy="2854711"/>
                      </a:xfrm>
                      <a:prstGeom prst="rect">
                        <a:avLst/>
                      </a:prstGeom>
                    </p:spPr>
                  </p:pic>
                </p:oleObj>
              </mc:Fallback>
            </mc:AlternateContent>
          </a:graphicData>
        </a:graphic>
      </p:graphicFrame>
    </p:spTree>
    <p:extLst>
      <p:ext uri="{BB962C8B-B14F-4D97-AF65-F5344CB8AC3E}">
        <p14:creationId xmlns:p14="http://schemas.microsoft.com/office/powerpoint/2010/main" val="4102483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nvPr>
        </p:nvGraphicFramePr>
        <p:xfrm>
          <a:off x="4937125" y="1039813"/>
          <a:ext cx="3667125" cy="3495675"/>
        </p:xfrm>
        <a:graphic>
          <a:graphicData uri="http://schemas.openxmlformats.org/presentationml/2006/ole">
            <mc:AlternateContent xmlns:mc="http://schemas.openxmlformats.org/markup-compatibility/2006">
              <mc:Choice xmlns:v="urn:schemas-microsoft-com:vml" Requires="v">
                <p:oleObj spid="_x0000_s94285" name="Worksheet" r:id="rId3" imgW="3667147" imgH="3638435" progId="Excel.Sheet.12">
                  <p:link updateAutomatic="1"/>
                </p:oleObj>
              </mc:Choice>
              <mc:Fallback>
                <p:oleObj name="Worksheet" r:id="rId3" imgW="3667147" imgH="3638435" progId="Excel.Sheet.12">
                  <p:link updateAutomatic="1"/>
                  <p:pic>
                    <p:nvPicPr>
                      <p:cNvPr id="9" name="Object 8"/>
                      <p:cNvPicPr/>
                      <p:nvPr/>
                    </p:nvPicPr>
                    <p:blipFill>
                      <a:blip r:embed="rId4"/>
                      <a:stretch>
                        <a:fillRect/>
                      </a:stretch>
                    </p:blipFill>
                    <p:spPr>
                      <a:xfrm>
                        <a:off x="4937125" y="1039813"/>
                        <a:ext cx="3667125" cy="349567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23863" y="1027113"/>
          <a:ext cx="4484687" cy="2852737"/>
        </p:xfrm>
        <a:graphic>
          <a:graphicData uri="http://schemas.openxmlformats.org/presentationml/2006/ole">
            <mc:AlternateContent xmlns:mc="http://schemas.openxmlformats.org/markup-compatibility/2006">
              <mc:Choice xmlns:v="urn:schemas-microsoft-com:vml" Requires="v">
                <p:oleObj spid="_x0000_s94286" name="Worksheet" r:id="rId5" imgW="4314735" imgH="2733617" progId="Excel.Sheet.12">
                  <p:link updateAutomatic="1"/>
                </p:oleObj>
              </mc:Choice>
              <mc:Fallback>
                <p:oleObj name="Worksheet" r:id="rId5" imgW="4314735" imgH="2733617" progId="Excel.Sheet.12">
                  <p:link updateAutomatic="1"/>
                  <p:pic>
                    <p:nvPicPr>
                      <p:cNvPr id="7" name="Object 6"/>
                      <p:cNvPicPr/>
                      <p:nvPr/>
                    </p:nvPicPr>
                    <p:blipFill>
                      <a:blip r:embed="rId6"/>
                      <a:stretch>
                        <a:fillRect/>
                      </a:stretch>
                    </p:blipFill>
                    <p:spPr>
                      <a:xfrm>
                        <a:off x="423863" y="1027113"/>
                        <a:ext cx="4484687" cy="2852737"/>
                      </a:xfrm>
                      <a:prstGeom prst="rect">
                        <a:avLst/>
                      </a:prstGeom>
                    </p:spPr>
                  </p:pic>
                </p:oleObj>
              </mc:Fallback>
            </mc:AlternateContent>
          </a:graphicData>
        </a:graphic>
      </p:graphicFrame>
      <p:sp>
        <p:nvSpPr>
          <p:cNvPr id="2" name="Title 1"/>
          <p:cNvSpPr>
            <a:spLocks noGrp="1"/>
          </p:cNvSpPr>
          <p:nvPr>
            <p:ph type="title"/>
          </p:nvPr>
        </p:nvSpPr>
        <p:spPr>
          <a:xfrm>
            <a:off x="46789" y="-100634"/>
            <a:ext cx="8102600" cy="714356"/>
          </a:xfrm>
        </p:spPr>
        <p:txBody>
          <a:bodyPr/>
          <a:lstStyle/>
          <a:p>
            <a:r>
              <a:rPr lang="en-MY" sz="2400" dirty="0" smtClean="0"/>
              <a:t>HOSPITALITY PROPERTIES </a:t>
            </a:r>
            <a:r>
              <a:rPr lang="en-MY" sz="2700" dirty="0" smtClean="0"/>
              <a:t/>
            </a:r>
            <a:br>
              <a:rPr lang="en-MY" sz="2700" dirty="0" smtClean="0"/>
            </a:br>
            <a:r>
              <a:rPr lang="en-MY" sz="1600" dirty="0" smtClean="0"/>
              <a:t>SUNWAY HOTEL GEORGETOWN</a:t>
            </a:r>
            <a:endParaRPr lang="en-MY" sz="1600" dirty="0"/>
          </a:p>
        </p:txBody>
      </p:sp>
      <p:sp>
        <p:nvSpPr>
          <p:cNvPr id="8" name="Slide Number Placeholder 3"/>
          <p:cNvSpPr txBox="1">
            <a:spLocks/>
          </p:cNvSpPr>
          <p:nvPr/>
        </p:nvSpPr>
        <p:spPr>
          <a:xfrm>
            <a:off x="8534400"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34</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6" name="TextBox 15"/>
          <p:cNvSpPr txBox="1"/>
          <p:nvPr/>
        </p:nvSpPr>
        <p:spPr>
          <a:xfrm>
            <a:off x="405469" y="685800"/>
            <a:ext cx="8209583"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rate</a:t>
            </a:r>
            <a:endParaRPr lang="en-US" sz="1400" b="1" baseline="30000" dirty="0">
              <a:solidFill>
                <a:schemeClr val="bg1"/>
              </a:solidFill>
            </a:endParaRPr>
          </a:p>
        </p:txBody>
      </p:sp>
      <p:sp>
        <p:nvSpPr>
          <p:cNvPr id="13" name="Rectangle 12"/>
          <p:cNvSpPr/>
          <p:nvPr/>
        </p:nvSpPr>
        <p:spPr>
          <a:xfrm>
            <a:off x="293174" y="4576173"/>
            <a:ext cx="8586131" cy="1646605"/>
          </a:xfrm>
          <a:prstGeom prst="rect">
            <a:avLst/>
          </a:prstGeom>
        </p:spPr>
        <p:txBody>
          <a:bodyPr wrap="square">
            <a:spAutoFit/>
          </a:bodyPr>
          <a:lstStyle/>
          <a:p>
            <a:pPr marL="119063" indent="-119063" algn="just"/>
            <a:r>
              <a:rPr lang="en-US" sz="1100" dirty="0" smtClean="0"/>
              <a:t>* The </a:t>
            </a:r>
            <a:r>
              <a:rPr lang="en-US" sz="1100" dirty="0"/>
              <a:t>contribution from Sunway Hotel Georgetown commenced on 28 January 2015. The information for </a:t>
            </a:r>
            <a:r>
              <a:rPr lang="en-US" sz="1100" dirty="0" smtClean="0"/>
              <a:t>Jun-15 </a:t>
            </a:r>
            <a:r>
              <a:rPr lang="en-US" sz="1100" dirty="0"/>
              <a:t>shown above was for the month of February 2015 </a:t>
            </a:r>
            <a:r>
              <a:rPr lang="en-US" sz="1100" dirty="0" smtClean="0"/>
              <a:t>to June 2015 </a:t>
            </a:r>
            <a:r>
              <a:rPr lang="en-US" sz="1100" dirty="0"/>
              <a:t>following the completion of the acquisition. </a:t>
            </a:r>
          </a:p>
          <a:p>
            <a:pPr marL="119063" indent="-119063" algn="just"/>
            <a:endParaRPr lang="en-US" sz="800" dirty="0">
              <a:latin typeface="+mn-lt"/>
            </a:endParaRPr>
          </a:p>
          <a:p>
            <a:pPr marL="119063" indent="-119063" algn="just"/>
            <a:r>
              <a:rPr lang="en-US" sz="1100" baseline="30000" dirty="0" smtClean="0">
                <a:latin typeface="+mn-lt"/>
              </a:rPr>
              <a:t>#</a:t>
            </a:r>
            <a:r>
              <a:rPr lang="en-US" sz="1100" dirty="0" smtClean="0">
                <a:latin typeface="+mn-lt"/>
              </a:rPr>
              <a:t> The </a:t>
            </a:r>
            <a:r>
              <a:rPr lang="en-US" sz="1100" dirty="0">
                <a:latin typeface="+mn-lt"/>
              </a:rPr>
              <a:t>historical information (</a:t>
            </a:r>
            <a:r>
              <a:rPr lang="en-US" sz="1100" dirty="0" smtClean="0">
                <a:latin typeface="+mn-lt"/>
              </a:rPr>
              <a:t>Jun-12 </a:t>
            </a:r>
            <a:r>
              <a:rPr lang="en-US" sz="1100" dirty="0">
                <a:latin typeface="+mn-lt"/>
              </a:rPr>
              <a:t>to </a:t>
            </a:r>
            <a:r>
              <a:rPr lang="en-US" sz="1100" dirty="0" smtClean="0">
                <a:latin typeface="+mn-lt"/>
              </a:rPr>
              <a:t>Jun-14) </a:t>
            </a:r>
            <a:r>
              <a:rPr lang="en-US" sz="1100" dirty="0">
                <a:latin typeface="+mn-lt"/>
              </a:rPr>
              <a:t>are provided by the vendor, Sunway </a:t>
            </a:r>
            <a:r>
              <a:rPr lang="en-US" sz="1100" dirty="0" err="1">
                <a:latin typeface="+mn-lt"/>
              </a:rPr>
              <a:t>Berhad</a:t>
            </a:r>
            <a:r>
              <a:rPr lang="en-US" sz="1100" dirty="0">
                <a:latin typeface="+mn-lt"/>
              </a:rPr>
              <a:t>. </a:t>
            </a:r>
          </a:p>
          <a:p>
            <a:pPr marL="57150" indent="-57150" algn="just"/>
            <a:endParaRPr lang="en-US" sz="800" dirty="0">
              <a:solidFill>
                <a:srgbClr val="FF0000"/>
              </a:solidFill>
              <a:latin typeface="+mn-lt"/>
            </a:endParaRPr>
          </a:p>
          <a:p>
            <a:pPr marL="576263" indent="-576263" algn="just"/>
            <a:r>
              <a:rPr lang="en-US" sz="1100" dirty="0">
                <a:latin typeface="+mn-lt"/>
              </a:rPr>
              <a:t>Note 1: 	The hotel properties are under 10-year master leases. The master lease of Sunway Hotel Georgetown is expiring in January 2025</a:t>
            </a:r>
            <a:r>
              <a:rPr lang="en-US" sz="1100" dirty="0" smtClean="0">
                <a:latin typeface="+mn-lt"/>
              </a:rPr>
              <a:t>.</a:t>
            </a:r>
          </a:p>
          <a:p>
            <a:pPr marL="576263" indent="-576263" algn="just"/>
            <a:endParaRPr lang="en-US" sz="800" dirty="0" smtClean="0">
              <a:latin typeface="+mn-lt"/>
            </a:endParaRPr>
          </a:p>
          <a:p>
            <a:pPr marL="576263" indent="-576263" algn="just"/>
            <a:r>
              <a:rPr lang="en-US" sz="1100" dirty="0"/>
              <a:t>Note </a:t>
            </a:r>
            <a:r>
              <a:rPr lang="en-US" sz="1100" dirty="0" smtClean="0"/>
              <a:t>2: </a:t>
            </a:r>
            <a:r>
              <a:rPr lang="en-US" sz="1100" dirty="0"/>
              <a:t>	Average occupancy rate for </a:t>
            </a:r>
            <a:r>
              <a:rPr lang="en-US" sz="1100" dirty="0" smtClean="0"/>
              <a:t>1Q2017 </a:t>
            </a:r>
            <a:r>
              <a:rPr lang="en-US" sz="1100" dirty="0"/>
              <a:t>was </a:t>
            </a:r>
            <a:r>
              <a:rPr lang="en-US" sz="1100" dirty="0" smtClean="0"/>
              <a:t>higher </a:t>
            </a:r>
            <a:r>
              <a:rPr lang="en-US" sz="1100" dirty="0"/>
              <a:t>compared to </a:t>
            </a:r>
            <a:r>
              <a:rPr lang="en-US" sz="1100" dirty="0" smtClean="0"/>
              <a:t>1Q2016 mainly attributed to the tactical strategy employed to mitigate against increased competition from new hotels in Georgetown </a:t>
            </a:r>
            <a:r>
              <a:rPr lang="en-US" sz="1100" dirty="0">
                <a:solidFill>
                  <a:prstClr val="black"/>
                </a:solidFill>
                <a:latin typeface="Univers"/>
              </a:rPr>
              <a:t>and weak consumer </a:t>
            </a:r>
            <a:r>
              <a:rPr lang="en-US" sz="1100" dirty="0" smtClean="0">
                <a:solidFill>
                  <a:prstClr val="black"/>
                </a:solidFill>
                <a:latin typeface="Univers"/>
              </a:rPr>
              <a:t>sentiment.</a:t>
            </a:r>
            <a:endParaRPr lang="en-US" sz="1100" dirty="0">
              <a:latin typeface="+mn-lt"/>
            </a:endParaRPr>
          </a:p>
        </p:txBody>
      </p:sp>
      <p:sp>
        <p:nvSpPr>
          <p:cNvPr id="11" name="TextBox 10"/>
          <p:cNvSpPr txBox="1"/>
          <p:nvPr/>
        </p:nvSpPr>
        <p:spPr>
          <a:xfrm>
            <a:off x="1343814" y="3064466"/>
            <a:ext cx="234360" cy="200055"/>
          </a:xfrm>
          <a:prstGeom prst="rect">
            <a:avLst/>
          </a:prstGeom>
          <a:noFill/>
        </p:spPr>
        <p:txBody>
          <a:bodyPr wrap="none" rtlCol="0">
            <a:spAutoFit/>
          </a:bodyPr>
          <a:lstStyle/>
          <a:p>
            <a:r>
              <a:rPr lang="en-US" sz="700" dirty="0" smtClean="0"/>
              <a:t>#</a:t>
            </a:r>
            <a:endParaRPr lang="en-US" sz="700" dirty="0"/>
          </a:p>
        </p:txBody>
      </p:sp>
      <p:sp>
        <p:nvSpPr>
          <p:cNvPr id="12" name="TextBox 11"/>
          <p:cNvSpPr txBox="1"/>
          <p:nvPr/>
        </p:nvSpPr>
        <p:spPr>
          <a:xfrm>
            <a:off x="1899501" y="3064465"/>
            <a:ext cx="234360" cy="200055"/>
          </a:xfrm>
          <a:prstGeom prst="rect">
            <a:avLst/>
          </a:prstGeom>
          <a:noFill/>
        </p:spPr>
        <p:txBody>
          <a:bodyPr wrap="none" rtlCol="0">
            <a:spAutoFit/>
          </a:bodyPr>
          <a:lstStyle/>
          <a:p>
            <a:r>
              <a:rPr lang="en-US" sz="700" dirty="0" smtClean="0"/>
              <a:t>#</a:t>
            </a:r>
            <a:endParaRPr lang="en-US" sz="700" dirty="0"/>
          </a:p>
        </p:txBody>
      </p:sp>
      <p:sp>
        <p:nvSpPr>
          <p:cNvPr id="17" name="TextBox 16"/>
          <p:cNvSpPr txBox="1"/>
          <p:nvPr/>
        </p:nvSpPr>
        <p:spPr>
          <a:xfrm>
            <a:off x="2431542" y="3064464"/>
            <a:ext cx="234360" cy="200055"/>
          </a:xfrm>
          <a:prstGeom prst="rect">
            <a:avLst/>
          </a:prstGeom>
          <a:noFill/>
        </p:spPr>
        <p:txBody>
          <a:bodyPr wrap="none" rtlCol="0">
            <a:spAutoFit/>
          </a:bodyPr>
          <a:lstStyle/>
          <a:p>
            <a:r>
              <a:rPr lang="en-US" sz="700" dirty="0" smtClean="0"/>
              <a:t>#</a:t>
            </a:r>
            <a:endParaRPr lang="en-US" sz="700" dirty="0"/>
          </a:p>
        </p:txBody>
      </p:sp>
      <p:sp>
        <p:nvSpPr>
          <p:cNvPr id="22" name="TextBox 21"/>
          <p:cNvSpPr txBox="1"/>
          <p:nvPr/>
        </p:nvSpPr>
        <p:spPr>
          <a:xfrm>
            <a:off x="2987229" y="3039714"/>
            <a:ext cx="243978" cy="276999"/>
          </a:xfrm>
          <a:prstGeom prst="rect">
            <a:avLst/>
          </a:prstGeom>
          <a:noFill/>
        </p:spPr>
        <p:txBody>
          <a:bodyPr wrap="none" rtlCol="0">
            <a:spAutoFit/>
          </a:bodyPr>
          <a:lstStyle/>
          <a:p>
            <a:r>
              <a:rPr lang="en-US" sz="1200" dirty="0"/>
              <a:t>*</a:t>
            </a:r>
          </a:p>
        </p:txBody>
      </p:sp>
      <p:sp>
        <p:nvSpPr>
          <p:cNvPr id="28" name="Rounded Rectangle 27"/>
          <p:cNvSpPr/>
          <p:nvPr/>
        </p:nvSpPr>
        <p:spPr>
          <a:xfrm>
            <a:off x="5428505" y="1367439"/>
            <a:ext cx="757548" cy="2828879"/>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a:p>
        </p:txBody>
      </p:sp>
      <p:sp>
        <p:nvSpPr>
          <p:cNvPr id="23" name="Rectangle 22"/>
          <p:cNvSpPr/>
          <p:nvPr/>
        </p:nvSpPr>
        <p:spPr>
          <a:xfrm>
            <a:off x="4920647" y="1004889"/>
            <a:ext cx="3694405" cy="352527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nvPr>
        </p:nvGraphicFramePr>
        <p:xfrm>
          <a:off x="405469" y="3881635"/>
          <a:ext cx="4509490" cy="648525"/>
        </p:xfrm>
        <a:graphic>
          <a:graphicData uri="http://schemas.openxmlformats.org/presentationml/2006/ole">
            <mc:AlternateContent xmlns:mc="http://schemas.openxmlformats.org/markup-compatibility/2006">
              <mc:Choice xmlns:v="urn:schemas-microsoft-com:vml" Requires="v">
                <p:oleObj spid="_x0000_s94287" name="Worksheet" r:id="rId7" imgW="3171805" imgH="609510" progId="Excel.Sheet.12">
                  <p:link updateAutomatic="1"/>
                </p:oleObj>
              </mc:Choice>
              <mc:Fallback>
                <p:oleObj name="Worksheet" r:id="rId7" imgW="3171805" imgH="609510" progId="Excel.Sheet.12">
                  <p:link updateAutomatic="1"/>
                  <p:pic>
                    <p:nvPicPr>
                      <p:cNvPr id="6" name="Object 5"/>
                      <p:cNvPicPr/>
                      <p:nvPr/>
                    </p:nvPicPr>
                    <p:blipFill>
                      <a:blip r:embed="rId8"/>
                      <a:stretch>
                        <a:fillRect/>
                      </a:stretch>
                    </p:blipFill>
                    <p:spPr>
                      <a:xfrm>
                        <a:off x="405469" y="3881635"/>
                        <a:ext cx="4509490" cy="648525"/>
                      </a:xfrm>
                      <a:prstGeom prst="rect">
                        <a:avLst/>
                      </a:prstGeom>
                    </p:spPr>
                  </p:pic>
                </p:oleObj>
              </mc:Fallback>
            </mc:AlternateContent>
          </a:graphicData>
        </a:graphic>
      </p:graphicFrame>
    </p:spTree>
    <p:extLst>
      <p:ext uri="{BB962C8B-B14F-4D97-AF65-F5344CB8AC3E}">
        <p14:creationId xmlns:p14="http://schemas.microsoft.com/office/powerpoint/2010/main" val="3625469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3912085178"/>
              </p:ext>
            </p:extLst>
          </p:nvPr>
        </p:nvGraphicFramePr>
        <p:xfrm>
          <a:off x="645296" y="1074193"/>
          <a:ext cx="3758429" cy="4488407"/>
        </p:xfrm>
        <a:graphic>
          <a:graphicData uri="http://schemas.openxmlformats.org/presentationml/2006/ole">
            <mc:AlternateContent xmlns:mc="http://schemas.openxmlformats.org/markup-compatibility/2006">
              <mc:Choice xmlns:v="urn:schemas-microsoft-com:vml" Requires="v">
                <p:oleObj spid="_x0000_s95286" name="Worksheet" r:id="rId3" imgW="3657699" imgH="3648152" progId="Excel.Sheet.12">
                  <p:link updateAutomatic="1"/>
                </p:oleObj>
              </mc:Choice>
              <mc:Fallback>
                <p:oleObj name="Worksheet" r:id="rId3" imgW="3657699" imgH="3648152" progId="Excel.Sheet.12">
                  <p:link updateAutomatic="1"/>
                  <p:pic>
                    <p:nvPicPr>
                      <p:cNvPr id="5" name="Object 4"/>
                      <p:cNvPicPr/>
                      <p:nvPr/>
                    </p:nvPicPr>
                    <p:blipFill>
                      <a:blip r:embed="rId4"/>
                      <a:stretch>
                        <a:fillRect/>
                      </a:stretch>
                    </p:blipFill>
                    <p:spPr>
                      <a:xfrm>
                        <a:off x="645296" y="1074193"/>
                        <a:ext cx="3758429" cy="4488407"/>
                      </a:xfrm>
                      <a:prstGeom prst="rect">
                        <a:avLst/>
                      </a:prstGeom>
                    </p:spPr>
                  </p:pic>
                </p:oleObj>
              </mc:Fallback>
            </mc:AlternateContent>
          </a:graphicData>
        </a:graphic>
      </p:graphicFrame>
      <p:sp>
        <p:nvSpPr>
          <p:cNvPr id="2" name="Title 1"/>
          <p:cNvSpPr>
            <a:spLocks noGrp="1"/>
          </p:cNvSpPr>
          <p:nvPr>
            <p:ph type="title"/>
          </p:nvPr>
        </p:nvSpPr>
        <p:spPr>
          <a:xfrm>
            <a:off x="50800" y="-130677"/>
            <a:ext cx="8102600" cy="714356"/>
          </a:xfrm>
        </p:spPr>
        <p:txBody>
          <a:bodyPr/>
          <a:lstStyle/>
          <a:p>
            <a:r>
              <a:rPr lang="en-MY" sz="2400" dirty="0" smtClean="0"/>
              <a:t>OFFICE PROPERTIES</a:t>
            </a:r>
            <a:r>
              <a:rPr lang="en-MY" sz="2700" dirty="0" smtClean="0"/>
              <a:t> </a:t>
            </a:r>
            <a:br>
              <a:rPr lang="en-MY" sz="2700" dirty="0" smtClean="0"/>
            </a:br>
            <a:r>
              <a:rPr lang="en-MY" sz="1600" dirty="0" smtClean="0"/>
              <a:t>MENARA SUNWAY</a:t>
            </a:r>
            <a:endParaRPr lang="en-MY" sz="1600" dirty="0"/>
          </a:p>
        </p:txBody>
      </p:sp>
      <p:sp>
        <p:nvSpPr>
          <p:cNvPr id="15" name="Slide Number Placeholder 3"/>
          <p:cNvSpPr txBox="1">
            <a:spLocks/>
          </p:cNvSpPr>
          <p:nvPr/>
        </p:nvSpPr>
        <p:spPr>
          <a:xfrm>
            <a:off x="8524875"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35</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7" name="Rectangle 16"/>
          <p:cNvSpPr/>
          <p:nvPr/>
        </p:nvSpPr>
        <p:spPr>
          <a:xfrm>
            <a:off x="550898" y="5638800"/>
            <a:ext cx="7907302" cy="769441"/>
          </a:xfrm>
          <a:prstGeom prst="rect">
            <a:avLst/>
          </a:prstGeom>
        </p:spPr>
        <p:txBody>
          <a:bodyPr wrap="square">
            <a:spAutoFit/>
          </a:bodyPr>
          <a:lstStyle/>
          <a:p>
            <a:pPr marL="444500" indent="-444500" algn="just">
              <a:tabLst>
                <a:tab pos="447675" algn="l"/>
              </a:tabLst>
            </a:pPr>
            <a:r>
              <a:rPr lang="en-US" sz="1100" dirty="0" smtClean="0">
                <a:latin typeface="+mn-lt"/>
              </a:rPr>
              <a:t>Note:  </a:t>
            </a:r>
            <a:r>
              <a:rPr lang="en-US" sz="1100" dirty="0">
                <a:latin typeface="+mn-lt"/>
              </a:rPr>
              <a:t>Average occupancy rate for YTD1Q2017 was lower compared to YTD1Q2016 due to non-renewal by a tenant who occupied 46,000 sq. ft. (16% of total NLA) in 2Q2016. New tenants for approximately 32,500 sq. ft. (11% of total NLA) have commenced in 4Q2016 and the asset manager continues to seek for replacement tenants for the remaining vacant space.</a:t>
            </a:r>
          </a:p>
        </p:txBody>
      </p:sp>
      <p:sp>
        <p:nvSpPr>
          <p:cNvPr id="18" name="TextBox 17"/>
          <p:cNvSpPr txBox="1"/>
          <p:nvPr/>
        </p:nvSpPr>
        <p:spPr>
          <a:xfrm>
            <a:off x="4495800" y="729888"/>
            <a:ext cx="39624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Projected lease expiry schedule</a:t>
            </a:r>
            <a:endParaRPr lang="en-US" sz="1400" b="1" baseline="30000" dirty="0">
              <a:solidFill>
                <a:schemeClr val="bg1"/>
              </a:solidFill>
            </a:endParaRPr>
          </a:p>
        </p:txBody>
      </p:sp>
      <p:sp>
        <p:nvSpPr>
          <p:cNvPr id="19" name="Rectangle 18"/>
          <p:cNvSpPr/>
          <p:nvPr/>
        </p:nvSpPr>
        <p:spPr>
          <a:xfrm>
            <a:off x="627099" y="1042912"/>
            <a:ext cx="3868701" cy="45196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27099" y="735134"/>
            <a:ext cx="3868701" cy="307778"/>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a:t>
            </a:r>
            <a:r>
              <a:rPr lang="en-US" sz="1400" b="1" dirty="0">
                <a:solidFill>
                  <a:schemeClr val="bg1"/>
                </a:solidFill>
              </a:rPr>
              <a:t>r</a:t>
            </a:r>
            <a:r>
              <a:rPr lang="en-US" sz="1400" b="1" dirty="0" smtClean="0">
                <a:solidFill>
                  <a:schemeClr val="bg1"/>
                </a:solidFill>
              </a:rPr>
              <a:t>ates</a:t>
            </a:r>
            <a:endParaRPr lang="en-US" sz="1400" b="1" baseline="30000" dirty="0">
              <a:solidFill>
                <a:schemeClr val="bg1"/>
              </a:solidFill>
            </a:endParaRPr>
          </a:p>
        </p:txBody>
      </p:sp>
      <p:sp>
        <p:nvSpPr>
          <p:cNvPr id="21" name="Rectangle 20"/>
          <p:cNvSpPr/>
          <p:nvPr/>
        </p:nvSpPr>
        <p:spPr>
          <a:xfrm>
            <a:off x="4495800" y="1042912"/>
            <a:ext cx="3962400" cy="45196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3435215" y="1785945"/>
            <a:ext cx="896901" cy="363140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dirty="0">
              <a:latin typeface="Arial" panose="020B0604020202020204" pitchFamily="34" charset="0"/>
            </a:endParaRPr>
          </a:p>
        </p:txBody>
      </p:sp>
      <p:graphicFrame>
        <p:nvGraphicFramePr>
          <p:cNvPr id="4" name="Object 3"/>
          <p:cNvGraphicFramePr>
            <a:graphicFrameLocks noChangeAspect="1"/>
          </p:cNvGraphicFramePr>
          <p:nvPr>
            <p:extLst/>
          </p:nvPr>
        </p:nvGraphicFramePr>
        <p:xfrm>
          <a:off x="4560888" y="1104900"/>
          <a:ext cx="3805237" cy="4378325"/>
        </p:xfrm>
        <a:graphic>
          <a:graphicData uri="http://schemas.openxmlformats.org/presentationml/2006/ole">
            <mc:AlternateContent xmlns:mc="http://schemas.openxmlformats.org/markup-compatibility/2006">
              <mc:Choice xmlns:v="urn:schemas-microsoft-com:vml" Requires="v">
                <p:oleObj spid="_x0000_s95287" name="Worksheet" r:id="rId5" imgW="3657699" imgH="3648152" progId="Excel.Sheet.12">
                  <p:link updateAutomatic="1"/>
                </p:oleObj>
              </mc:Choice>
              <mc:Fallback>
                <p:oleObj name="Worksheet" r:id="rId5" imgW="3657699" imgH="3648152" progId="Excel.Sheet.12">
                  <p:link updateAutomatic="1"/>
                  <p:pic>
                    <p:nvPicPr>
                      <p:cNvPr id="4" name="Object 3"/>
                      <p:cNvPicPr/>
                      <p:nvPr/>
                    </p:nvPicPr>
                    <p:blipFill>
                      <a:blip r:embed="rId6"/>
                      <a:stretch>
                        <a:fillRect/>
                      </a:stretch>
                    </p:blipFill>
                    <p:spPr>
                      <a:xfrm>
                        <a:off x="4560888" y="1104900"/>
                        <a:ext cx="3805237" cy="4378325"/>
                      </a:xfrm>
                      <a:prstGeom prst="rect">
                        <a:avLst/>
                      </a:prstGeom>
                    </p:spPr>
                  </p:pic>
                </p:oleObj>
              </mc:Fallback>
            </mc:AlternateContent>
          </a:graphicData>
        </a:graphic>
      </p:graphicFrame>
    </p:spTree>
    <p:extLst>
      <p:ext uri="{BB962C8B-B14F-4D97-AF65-F5344CB8AC3E}">
        <p14:creationId xmlns:p14="http://schemas.microsoft.com/office/powerpoint/2010/main" val="1582584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76200"/>
            <a:ext cx="8102600" cy="714356"/>
          </a:xfrm>
        </p:spPr>
        <p:txBody>
          <a:bodyPr/>
          <a:lstStyle/>
          <a:p>
            <a:r>
              <a:rPr lang="en-MY" sz="2400" dirty="0" smtClean="0"/>
              <a:t>OFFICE PROPERTIES </a:t>
            </a:r>
            <a:r>
              <a:rPr lang="en-MY" sz="3600" dirty="0" smtClean="0"/>
              <a:t/>
            </a:r>
            <a:br>
              <a:rPr lang="en-MY" sz="3600" dirty="0" smtClean="0"/>
            </a:br>
            <a:r>
              <a:rPr lang="en-MY" sz="1600" dirty="0" smtClean="0"/>
              <a:t>MENARA SUNWAY (Cont’d)</a:t>
            </a:r>
            <a:endParaRPr lang="en-MY" sz="1600" dirty="0"/>
          </a:p>
        </p:txBody>
      </p:sp>
      <p:sp>
        <p:nvSpPr>
          <p:cNvPr id="4" name="Rectangle 3"/>
          <p:cNvSpPr/>
          <p:nvPr/>
        </p:nvSpPr>
        <p:spPr>
          <a:xfrm>
            <a:off x="228600" y="1130588"/>
            <a:ext cx="38862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4114800" y="1130588"/>
            <a:ext cx="48006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p:cNvSpPr txBox="1"/>
          <p:nvPr/>
        </p:nvSpPr>
        <p:spPr>
          <a:xfrm>
            <a:off x="228600" y="822811"/>
            <a:ext cx="38862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Tenant mix </a:t>
            </a:r>
            <a:r>
              <a:rPr lang="en-US" sz="1400" b="1" baseline="30000" dirty="0" smtClean="0">
                <a:solidFill>
                  <a:schemeClr val="bg1"/>
                </a:solidFill>
              </a:rPr>
              <a:t>1</a:t>
            </a:r>
            <a:endParaRPr lang="en-US" sz="1400" b="1" baseline="30000" dirty="0">
              <a:solidFill>
                <a:schemeClr val="bg1"/>
              </a:solidFill>
            </a:endParaRPr>
          </a:p>
        </p:txBody>
      </p:sp>
      <p:sp>
        <p:nvSpPr>
          <p:cNvPr id="10" name="TextBox 9"/>
          <p:cNvSpPr txBox="1"/>
          <p:nvPr/>
        </p:nvSpPr>
        <p:spPr>
          <a:xfrm>
            <a:off x="4114800" y="822811"/>
            <a:ext cx="48006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Top 10 tenants </a:t>
            </a:r>
            <a:r>
              <a:rPr lang="en-US" sz="1400" b="1" baseline="30000" dirty="0" smtClean="0">
                <a:solidFill>
                  <a:schemeClr val="bg1"/>
                </a:solidFill>
              </a:rPr>
              <a:t>1</a:t>
            </a:r>
            <a:endParaRPr lang="en-US" sz="1400" b="1" baseline="30000" dirty="0">
              <a:solidFill>
                <a:schemeClr val="bg1"/>
              </a:solidFill>
            </a:endParaRPr>
          </a:p>
        </p:txBody>
      </p:sp>
      <p:sp>
        <p:nvSpPr>
          <p:cNvPr id="14" name="Slide Number Placeholder 3"/>
          <p:cNvSpPr txBox="1">
            <a:spLocks/>
          </p:cNvSpPr>
          <p:nvPr/>
        </p:nvSpPr>
        <p:spPr>
          <a:xfrm>
            <a:off x="8534400"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36</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5" name="Rectangle 14"/>
          <p:cNvSpPr/>
          <p:nvPr/>
        </p:nvSpPr>
        <p:spPr>
          <a:xfrm>
            <a:off x="152400" y="5834390"/>
            <a:ext cx="5867400" cy="261610"/>
          </a:xfrm>
          <a:prstGeom prst="rect">
            <a:avLst/>
          </a:prstGeom>
        </p:spPr>
        <p:txBody>
          <a:bodyPr wrap="square">
            <a:spAutoFit/>
          </a:bodyPr>
          <a:lstStyle/>
          <a:p>
            <a:r>
              <a:rPr lang="en-GB" sz="1100" baseline="30000" dirty="0" smtClean="0">
                <a:latin typeface="+mn-lt"/>
                <a:cs typeface="Arial" panose="020B0604020202020204" pitchFamily="34" charset="0"/>
              </a:rPr>
              <a:t>1</a:t>
            </a:r>
            <a:r>
              <a:rPr lang="en-GB" sz="1100" dirty="0">
                <a:latin typeface="+mn-lt"/>
                <a:cs typeface="Arial" panose="020B0604020202020204" pitchFamily="34" charset="0"/>
              </a:rPr>
              <a:t> </a:t>
            </a:r>
            <a:r>
              <a:rPr lang="en-GB" sz="1100" dirty="0" smtClean="0">
                <a:latin typeface="+mn-lt"/>
                <a:cs typeface="Arial" panose="020B0604020202020204" pitchFamily="34" charset="0"/>
              </a:rPr>
              <a:t> </a:t>
            </a:r>
            <a:r>
              <a:rPr lang="en-GB" altLang="ja-JP" sz="1100" dirty="0" smtClean="0">
                <a:latin typeface="+mn-lt"/>
                <a:ea typeface="MS PGothic" pitchFamily="34" charset="-128"/>
                <a:cs typeface="Arial" panose="020B0604020202020204" pitchFamily="34" charset="0"/>
              </a:rPr>
              <a:t>Based on gross rental income for the month of September 2016.</a:t>
            </a:r>
            <a:endParaRPr lang="en-US" sz="1100" dirty="0">
              <a:latin typeface="+mn-lt"/>
              <a:ea typeface="MS PGothic" pitchFamily="34" charset="-128"/>
              <a:cs typeface="Arial" panose="020B0604020202020204" pitchFamily="34" charset="0"/>
            </a:endParaRPr>
          </a:p>
        </p:txBody>
      </p:sp>
      <p:graphicFrame>
        <p:nvGraphicFramePr>
          <p:cNvPr id="3" name="Object 2"/>
          <p:cNvGraphicFramePr>
            <a:graphicFrameLocks noChangeAspect="1"/>
          </p:cNvGraphicFramePr>
          <p:nvPr>
            <p:extLst/>
          </p:nvPr>
        </p:nvGraphicFramePr>
        <p:xfrm>
          <a:off x="311150" y="1187450"/>
          <a:ext cx="3803650" cy="4587875"/>
        </p:xfrm>
        <a:graphic>
          <a:graphicData uri="http://schemas.openxmlformats.org/presentationml/2006/ole">
            <mc:AlternateContent xmlns:mc="http://schemas.openxmlformats.org/markup-compatibility/2006">
              <mc:Choice xmlns:v="urn:schemas-microsoft-com:vml" Requires="v">
                <p:oleObj spid="_x0000_s96308" name="Worksheet" r:id="rId3" imgW="3647981" imgH="3657600" progId="Excel.Sheet.12">
                  <p:link updateAutomatic="1"/>
                </p:oleObj>
              </mc:Choice>
              <mc:Fallback>
                <p:oleObj name="Worksheet" r:id="rId3" imgW="3647981" imgH="3657600" progId="Excel.Sheet.12">
                  <p:link updateAutomatic="1"/>
                  <p:pic>
                    <p:nvPicPr>
                      <p:cNvPr id="3" name="Object 2"/>
                      <p:cNvPicPr/>
                      <p:nvPr/>
                    </p:nvPicPr>
                    <p:blipFill>
                      <a:blip r:embed="rId4"/>
                      <a:stretch>
                        <a:fillRect/>
                      </a:stretch>
                    </p:blipFill>
                    <p:spPr>
                      <a:xfrm>
                        <a:off x="311150" y="1187450"/>
                        <a:ext cx="3803650" cy="4587875"/>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195763" y="1192213"/>
          <a:ext cx="4645025" cy="4576762"/>
        </p:xfrm>
        <a:graphic>
          <a:graphicData uri="http://schemas.openxmlformats.org/presentationml/2006/ole">
            <mc:AlternateContent xmlns:mc="http://schemas.openxmlformats.org/markup-compatibility/2006">
              <mc:Choice xmlns:v="urn:schemas-microsoft-com:vml" Requires="v">
                <p:oleObj spid="_x0000_s96309" name="Worksheet" r:id="rId5" imgW="6286383" imgH="3648152" progId="Excel.Sheet.12">
                  <p:link updateAutomatic="1"/>
                </p:oleObj>
              </mc:Choice>
              <mc:Fallback>
                <p:oleObj name="Worksheet" r:id="rId5" imgW="6286383" imgH="3648152" progId="Excel.Sheet.12">
                  <p:link updateAutomatic="1"/>
                  <p:pic>
                    <p:nvPicPr>
                      <p:cNvPr id="5" name="Object 4"/>
                      <p:cNvPicPr/>
                      <p:nvPr/>
                    </p:nvPicPr>
                    <p:blipFill>
                      <a:blip r:embed="rId6"/>
                      <a:stretch>
                        <a:fillRect/>
                      </a:stretch>
                    </p:blipFill>
                    <p:spPr>
                      <a:xfrm>
                        <a:off x="4195763" y="1192213"/>
                        <a:ext cx="4645025" cy="4576762"/>
                      </a:xfrm>
                      <a:prstGeom prst="rect">
                        <a:avLst/>
                      </a:prstGeom>
                    </p:spPr>
                  </p:pic>
                </p:oleObj>
              </mc:Fallback>
            </mc:AlternateContent>
          </a:graphicData>
        </a:graphic>
      </p:graphicFrame>
    </p:spTree>
    <p:extLst>
      <p:ext uri="{BB962C8B-B14F-4D97-AF65-F5344CB8AC3E}">
        <p14:creationId xmlns:p14="http://schemas.microsoft.com/office/powerpoint/2010/main" val="4003399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3340356112"/>
              </p:ext>
            </p:extLst>
          </p:nvPr>
        </p:nvGraphicFramePr>
        <p:xfrm>
          <a:off x="709318" y="1053696"/>
          <a:ext cx="3786482" cy="4508904"/>
        </p:xfrm>
        <a:graphic>
          <a:graphicData uri="http://schemas.openxmlformats.org/presentationml/2006/ole">
            <mc:AlternateContent xmlns:mc="http://schemas.openxmlformats.org/markup-compatibility/2006">
              <mc:Choice xmlns:v="urn:schemas-microsoft-com:vml" Requires="v">
                <p:oleObj spid="_x0000_s97334" name="Worksheet" r:id="rId3" imgW="3657699" imgH="3648152" progId="Excel.Sheet.12">
                  <p:link updateAutomatic="1"/>
                </p:oleObj>
              </mc:Choice>
              <mc:Fallback>
                <p:oleObj name="Worksheet" r:id="rId3" imgW="3657699" imgH="3648152" progId="Excel.Sheet.12">
                  <p:link updateAutomatic="1"/>
                  <p:pic>
                    <p:nvPicPr>
                      <p:cNvPr id="5" name="Object 4"/>
                      <p:cNvPicPr/>
                      <p:nvPr/>
                    </p:nvPicPr>
                    <p:blipFill>
                      <a:blip r:embed="rId4"/>
                      <a:stretch>
                        <a:fillRect/>
                      </a:stretch>
                    </p:blipFill>
                    <p:spPr>
                      <a:xfrm>
                        <a:off x="709318" y="1053696"/>
                        <a:ext cx="3786482" cy="4508904"/>
                      </a:xfrm>
                      <a:prstGeom prst="rect">
                        <a:avLst/>
                      </a:prstGeom>
                    </p:spPr>
                  </p:pic>
                </p:oleObj>
              </mc:Fallback>
            </mc:AlternateContent>
          </a:graphicData>
        </a:graphic>
      </p:graphicFrame>
      <p:sp>
        <p:nvSpPr>
          <p:cNvPr id="2" name="Title 1"/>
          <p:cNvSpPr>
            <a:spLocks noGrp="1"/>
          </p:cNvSpPr>
          <p:nvPr>
            <p:ph type="title"/>
          </p:nvPr>
        </p:nvSpPr>
        <p:spPr>
          <a:xfrm>
            <a:off x="50800" y="-94871"/>
            <a:ext cx="8102600" cy="714356"/>
          </a:xfrm>
        </p:spPr>
        <p:txBody>
          <a:bodyPr/>
          <a:lstStyle/>
          <a:p>
            <a:r>
              <a:rPr lang="en-MY" sz="2400" dirty="0" smtClean="0"/>
              <a:t>OFFICE PROPERTIES</a:t>
            </a:r>
            <a:r>
              <a:rPr lang="en-MY" sz="2700" dirty="0" smtClean="0"/>
              <a:t> </a:t>
            </a:r>
            <a:br>
              <a:rPr lang="en-MY" sz="2700" dirty="0" smtClean="0"/>
            </a:br>
            <a:r>
              <a:rPr lang="en-MY" sz="1600" dirty="0" smtClean="0"/>
              <a:t>SUNWAY TOWER</a:t>
            </a:r>
            <a:endParaRPr lang="en-MY" sz="1600" dirty="0"/>
          </a:p>
        </p:txBody>
      </p:sp>
      <p:sp>
        <p:nvSpPr>
          <p:cNvPr id="15" name="Slide Number Placeholder 3"/>
          <p:cNvSpPr txBox="1">
            <a:spLocks/>
          </p:cNvSpPr>
          <p:nvPr/>
        </p:nvSpPr>
        <p:spPr>
          <a:xfrm>
            <a:off x="8534400"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37</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4" name="TextBox 13"/>
          <p:cNvSpPr txBox="1"/>
          <p:nvPr/>
        </p:nvSpPr>
        <p:spPr>
          <a:xfrm>
            <a:off x="4495800" y="745919"/>
            <a:ext cx="39624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Projected lease expiry schedule</a:t>
            </a:r>
            <a:endParaRPr lang="en-US" sz="1400" b="1" baseline="30000" dirty="0">
              <a:solidFill>
                <a:schemeClr val="bg1"/>
              </a:solidFill>
            </a:endParaRPr>
          </a:p>
        </p:txBody>
      </p:sp>
      <p:sp>
        <p:nvSpPr>
          <p:cNvPr id="18" name="Rectangle 17"/>
          <p:cNvSpPr/>
          <p:nvPr/>
        </p:nvSpPr>
        <p:spPr>
          <a:xfrm>
            <a:off x="627099" y="1042912"/>
            <a:ext cx="3868701" cy="45196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27099" y="735134"/>
            <a:ext cx="3868701" cy="307778"/>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a:t>
            </a:r>
            <a:r>
              <a:rPr lang="en-US" sz="1400" b="1" dirty="0">
                <a:solidFill>
                  <a:schemeClr val="bg1"/>
                </a:solidFill>
              </a:rPr>
              <a:t>r</a:t>
            </a:r>
            <a:r>
              <a:rPr lang="en-US" sz="1400" b="1" dirty="0" smtClean="0">
                <a:solidFill>
                  <a:schemeClr val="bg1"/>
                </a:solidFill>
              </a:rPr>
              <a:t>ates</a:t>
            </a:r>
            <a:endParaRPr lang="en-US" sz="1400" b="1" baseline="30000" dirty="0">
              <a:solidFill>
                <a:schemeClr val="bg1"/>
              </a:solidFill>
            </a:endParaRPr>
          </a:p>
        </p:txBody>
      </p:sp>
      <p:sp>
        <p:nvSpPr>
          <p:cNvPr id="20" name="Rectangle 19"/>
          <p:cNvSpPr/>
          <p:nvPr/>
        </p:nvSpPr>
        <p:spPr>
          <a:xfrm>
            <a:off x="4495800" y="1042912"/>
            <a:ext cx="3962400" cy="45196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3401" y="5638800"/>
            <a:ext cx="7924800" cy="769441"/>
          </a:xfrm>
          <a:prstGeom prst="rect">
            <a:avLst/>
          </a:prstGeom>
        </p:spPr>
        <p:txBody>
          <a:bodyPr wrap="square">
            <a:spAutoFit/>
          </a:bodyPr>
          <a:lstStyle/>
          <a:p>
            <a:pPr marL="444500" indent="-444500" algn="just">
              <a:tabLst>
                <a:tab pos="447675" algn="l"/>
              </a:tabLst>
            </a:pPr>
            <a:r>
              <a:rPr lang="en-GB" altLang="ja-JP" sz="1100" dirty="0" smtClean="0">
                <a:solidFill>
                  <a:prstClr val="black"/>
                </a:solidFill>
                <a:latin typeface="+mn-lt"/>
                <a:ea typeface="MS PGothic" pitchFamily="34" charset="-128"/>
                <a:cs typeface="Lucida Sans Unicode" pitchFamily="34" charset="0"/>
              </a:rPr>
              <a:t>Note: 	</a:t>
            </a:r>
            <a:r>
              <a:rPr lang="en-GB" altLang="ja-JP" sz="1100" dirty="0">
                <a:latin typeface="+mn-lt"/>
                <a:ea typeface="MS PGothic" pitchFamily="34" charset="-128"/>
                <a:cs typeface="Lucida Sans Unicode" pitchFamily="34" charset="0"/>
              </a:rPr>
              <a:t>Average occupancy rate for YTD1Q2017 was lower compared to YTD1Q2016 mainly due to non-renewal by an anchor tenant who occupied 129,000 sq. ft. (48% of total NLA) in 1Q2016. New tenants for approximately 35,000 sq. ft. (13% of total NLA) have commenced in 3Q2016 and 4Q2016, and the asset manager is actively seeking for more replacement tenants</a:t>
            </a:r>
            <a:r>
              <a:rPr lang="en-GB" altLang="ja-JP" sz="1100" dirty="0" smtClean="0">
                <a:latin typeface="+mn-lt"/>
                <a:ea typeface="MS PGothic" pitchFamily="34" charset="-128"/>
                <a:cs typeface="Lucida Sans Unicode" pitchFamily="34" charset="0"/>
              </a:rPr>
              <a:t>.</a:t>
            </a:r>
            <a:endParaRPr lang="en-US" sz="1100" dirty="0">
              <a:latin typeface="+mn-lt"/>
            </a:endParaRPr>
          </a:p>
        </p:txBody>
      </p:sp>
      <p:graphicFrame>
        <p:nvGraphicFramePr>
          <p:cNvPr id="3" name="Object 2"/>
          <p:cNvGraphicFramePr>
            <a:graphicFrameLocks noChangeAspect="1"/>
          </p:cNvGraphicFramePr>
          <p:nvPr>
            <p:extLst/>
          </p:nvPr>
        </p:nvGraphicFramePr>
        <p:xfrm>
          <a:off x="4584736" y="1131888"/>
          <a:ext cx="3819525" cy="4359275"/>
        </p:xfrm>
        <a:graphic>
          <a:graphicData uri="http://schemas.openxmlformats.org/presentationml/2006/ole">
            <mc:AlternateContent xmlns:mc="http://schemas.openxmlformats.org/markup-compatibility/2006">
              <mc:Choice xmlns:v="urn:schemas-microsoft-com:vml" Requires="v">
                <p:oleObj spid="_x0000_s97335" name="Worksheet" r:id="rId5" imgW="3667147" imgH="3657600" progId="Excel.Sheet.12">
                  <p:link updateAutomatic="1"/>
                </p:oleObj>
              </mc:Choice>
              <mc:Fallback>
                <p:oleObj name="Worksheet" r:id="rId5" imgW="3667147" imgH="3657600" progId="Excel.Sheet.12">
                  <p:link updateAutomatic="1"/>
                  <p:pic>
                    <p:nvPicPr>
                      <p:cNvPr id="3" name="Object 2"/>
                      <p:cNvPicPr/>
                      <p:nvPr/>
                    </p:nvPicPr>
                    <p:blipFill>
                      <a:blip r:embed="rId6"/>
                      <a:stretch>
                        <a:fillRect/>
                      </a:stretch>
                    </p:blipFill>
                    <p:spPr>
                      <a:xfrm>
                        <a:off x="4584736" y="1131888"/>
                        <a:ext cx="3819525" cy="4359275"/>
                      </a:xfrm>
                      <a:prstGeom prst="rect">
                        <a:avLst/>
                      </a:prstGeom>
                    </p:spPr>
                  </p:pic>
                </p:oleObj>
              </mc:Fallback>
            </mc:AlternateContent>
          </a:graphicData>
        </a:graphic>
      </p:graphicFrame>
      <p:sp>
        <p:nvSpPr>
          <p:cNvPr id="17" name="Rounded Rectangle 16"/>
          <p:cNvSpPr/>
          <p:nvPr/>
        </p:nvSpPr>
        <p:spPr>
          <a:xfrm>
            <a:off x="3475157" y="1836761"/>
            <a:ext cx="966703" cy="358616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dirty="0">
              <a:latin typeface="Arial" panose="020B0604020202020204" pitchFamily="34" charset="0"/>
            </a:endParaRPr>
          </a:p>
        </p:txBody>
      </p:sp>
    </p:spTree>
    <p:extLst>
      <p:ext uri="{BB962C8B-B14F-4D97-AF65-F5344CB8AC3E}">
        <p14:creationId xmlns:p14="http://schemas.microsoft.com/office/powerpoint/2010/main" val="2302305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76200"/>
            <a:ext cx="8102600" cy="714356"/>
          </a:xfrm>
        </p:spPr>
        <p:txBody>
          <a:bodyPr/>
          <a:lstStyle/>
          <a:p>
            <a:r>
              <a:rPr lang="en-MY" sz="2400" dirty="0" smtClean="0"/>
              <a:t>OFFICE PROPERTIES </a:t>
            </a:r>
            <a:r>
              <a:rPr lang="en-MY" sz="3600" dirty="0" smtClean="0"/>
              <a:t/>
            </a:r>
            <a:br>
              <a:rPr lang="en-MY" sz="3600" dirty="0" smtClean="0"/>
            </a:br>
            <a:r>
              <a:rPr lang="en-MY" sz="1600" dirty="0" smtClean="0"/>
              <a:t>SUNWAY TOWER (Cont’d)</a:t>
            </a:r>
            <a:endParaRPr lang="en-MY" sz="1600" dirty="0"/>
          </a:p>
        </p:txBody>
      </p:sp>
      <p:sp>
        <p:nvSpPr>
          <p:cNvPr id="4" name="Rectangle 3"/>
          <p:cNvSpPr/>
          <p:nvPr/>
        </p:nvSpPr>
        <p:spPr>
          <a:xfrm>
            <a:off x="304799" y="1130588"/>
            <a:ext cx="4038601"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4343400" y="1130588"/>
            <a:ext cx="44196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p:cNvSpPr txBox="1"/>
          <p:nvPr/>
        </p:nvSpPr>
        <p:spPr>
          <a:xfrm>
            <a:off x="304799" y="822811"/>
            <a:ext cx="4038601"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Tenant mix </a:t>
            </a:r>
            <a:r>
              <a:rPr lang="en-US" sz="1400" b="1" baseline="30000" dirty="0" smtClean="0">
                <a:solidFill>
                  <a:schemeClr val="bg1"/>
                </a:solidFill>
              </a:rPr>
              <a:t>1</a:t>
            </a:r>
            <a:endParaRPr lang="en-US" sz="1400" b="1" baseline="30000" dirty="0">
              <a:solidFill>
                <a:schemeClr val="bg1"/>
              </a:solidFill>
            </a:endParaRPr>
          </a:p>
        </p:txBody>
      </p:sp>
      <p:sp>
        <p:nvSpPr>
          <p:cNvPr id="10" name="TextBox 9"/>
          <p:cNvSpPr txBox="1"/>
          <p:nvPr/>
        </p:nvSpPr>
        <p:spPr>
          <a:xfrm>
            <a:off x="4343400" y="822811"/>
            <a:ext cx="44196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Top 10 tenants </a:t>
            </a:r>
            <a:r>
              <a:rPr lang="en-US" sz="1400" b="1" baseline="30000" dirty="0" smtClean="0">
                <a:solidFill>
                  <a:schemeClr val="bg1"/>
                </a:solidFill>
              </a:rPr>
              <a:t>1</a:t>
            </a:r>
            <a:endParaRPr lang="en-US" sz="1400" b="1" baseline="30000" dirty="0">
              <a:solidFill>
                <a:schemeClr val="bg1"/>
              </a:solidFill>
            </a:endParaRPr>
          </a:p>
        </p:txBody>
      </p:sp>
      <p:sp>
        <p:nvSpPr>
          <p:cNvPr id="13" name="Rectangle 12"/>
          <p:cNvSpPr/>
          <p:nvPr/>
        </p:nvSpPr>
        <p:spPr>
          <a:xfrm>
            <a:off x="228600" y="5849035"/>
            <a:ext cx="8610601" cy="261610"/>
          </a:xfrm>
          <a:prstGeom prst="rect">
            <a:avLst/>
          </a:prstGeom>
        </p:spPr>
        <p:txBody>
          <a:bodyPr wrap="square">
            <a:spAutoFit/>
          </a:bodyPr>
          <a:lstStyle/>
          <a:p>
            <a:pPr marL="457200" indent="-457200" algn="just">
              <a:tabLst>
                <a:tab pos="228600" algn="l"/>
                <a:tab pos="457200" algn="l"/>
              </a:tabLst>
            </a:pPr>
            <a:r>
              <a:rPr lang="en-US" sz="1100" baseline="30000" dirty="0" smtClean="0">
                <a:latin typeface="+mn-lt"/>
              </a:rPr>
              <a:t>1</a:t>
            </a:r>
            <a:r>
              <a:rPr lang="en-US" sz="1100" dirty="0">
                <a:latin typeface="+mn-lt"/>
              </a:rPr>
              <a:t> </a:t>
            </a:r>
            <a:r>
              <a:rPr lang="en-US" sz="1100" dirty="0" smtClean="0">
                <a:latin typeface="+mn-lt"/>
              </a:rPr>
              <a:t> </a:t>
            </a:r>
            <a:r>
              <a:rPr lang="en-GB" altLang="ja-JP" sz="1100" dirty="0" smtClean="0">
                <a:latin typeface="+mn-lt"/>
                <a:ea typeface="MS PGothic" pitchFamily="34" charset="-128"/>
                <a:cs typeface="Arial" panose="020B0604020202020204" pitchFamily="34" charset="0"/>
              </a:rPr>
              <a:t>Based </a:t>
            </a:r>
            <a:r>
              <a:rPr lang="en-GB" altLang="ja-JP" sz="1100" dirty="0">
                <a:latin typeface="+mn-lt"/>
                <a:ea typeface="MS PGothic" pitchFamily="34" charset="-128"/>
                <a:cs typeface="Arial" panose="020B0604020202020204" pitchFamily="34" charset="0"/>
              </a:rPr>
              <a:t>on gross rental income for the month </a:t>
            </a:r>
            <a:r>
              <a:rPr lang="en-GB" altLang="ja-JP" sz="1100" dirty="0" smtClean="0">
                <a:latin typeface="+mn-lt"/>
                <a:ea typeface="MS PGothic" pitchFamily="34" charset="-128"/>
                <a:cs typeface="Arial" panose="020B0604020202020204" pitchFamily="34" charset="0"/>
              </a:rPr>
              <a:t>of September 2016.</a:t>
            </a:r>
            <a:endParaRPr lang="en-US" sz="400" dirty="0" smtClean="0">
              <a:latin typeface="+mn-lt"/>
              <a:ea typeface="MS PGothic" pitchFamily="34" charset="-128"/>
              <a:cs typeface="Arial" panose="020B0604020202020204" pitchFamily="34" charset="0"/>
            </a:endParaRPr>
          </a:p>
        </p:txBody>
      </p:sp>
      <p:sp>
        <p:nvSpPr>
          <p:cNvPr id="16" name="Slide Number Placeholder 3"/>
          <p:cNvSpPr txBox="1">
            <a:spLocks/>
          </p:cNvSpPr>
          <p:nvPr/>
        </p:nvSpPr>
        <p:spPr>
          <a:xfrm>
            <a:off x="8534400" y="6648689"/>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38</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graphicFrame>
        <p:nvGraphicFramePr>
          <p:cNvPr id="3" name="Object 2"/>
          <p:cNvGraphicFramePr>
            <a:graphicFrameLocks noChangeAspect="1"/>
          </p:cNvGraphicFramePr>
          <p:nvPr>
            <p:extLst/>
          </p:nvPr>
        </p:nvGraphicFramePr>
        <p:xfrm>
          <a:off x="398463" y="1201738"/>
          <a:ext cx="3868737" cy="4575175"/>
        </p:xfrm>
        <a:graphic>
          <a:graphicData uri="http://schemas.openxmlformats.org/presentationml/2006/ole">
            <mc:AlternateContent xmlns:mc="http://schemas.openxmlformats.org/markup-compatibility/2006">
              <mc:Choice xmlns:v="urn:schemas-microsoft-com:vml" Requires="v">
                <p:oleObj spid="_x0000_s98356" name="Worksheet" r:id="rId3" imgW="3657699" imgH="3657600" progId="Excel.Sheet.12">
                  <p:link updateAutomatic="1"/>
                </p:oleObj>
              </mc:Choice>
              <mc:Fallback>
                <p:oleObj name="Worksheet" r:id="rId3" imgW="3657699" imgH="3657600" progId="Excel.Sheet.12">
                  <p:link updateAutomatic="1"/>
                  <p:pic>
                    <p:nvPicPr>
                      <p:cNvPr id="3" name="Object 2"/>
                      <p:cNvPicPr/>
                      <p:nvPr/>
                    </p:nvPicPr>
                    <p:blipFill>
                      <a:blip r:embed="rId4"/>
                      <a:stretch>
                        <a:fillRect/>
                      </a:stretch>
                    </p:blipFill>
                    <p:spPr>
                      <a:xfrm>
                        <a:off x="398463" y="1201738"/>
                        <a:ext cx="3868737" cy="4575175"/>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419600" y="1188423"/>
          <a:ext cx="4343400" cy="4588490"/>
        </p:xfrm>
        <a:graphic>
          <a:graphicData uri="http://schemas.openxmlformats.org/presentationml/2006/ole">
            <mc:AlternateContent xmlns:mc="http://schemas.openxmlformats.org/markup-compatibility/2006">
              <mc:Choice xmlns:v="urn:schemas-microsoft-com:vml" Requires="v">
                <p:oleObj spid="_x0000_s98357" name="Worksheet" r:id="rId5" imgW="5486278" imgH="3657600" progId="Excel.Sheet.12">
                  <p:link updateAutomatic="1"/>
                </p:oleObj>
              </mc:Choice>
              <mc:Fallback>
                <p:oleObj name="Worksheet" r:id="rId5" imgW="5486278" imgH="3657600" progId="Excel.Sheet.12">
                  <p:link updateAutomatic="1"/>
                  <p:pic>
                    <p:nvPicPr>
                      <p:cNvPr id="5" name="Object 4"/>
                      <p:cNvPicPr/>
                      <p:nvPr/>
                    </p:nvPicPr>
                    <p:blipFill>
                      <a:blip r:embed="rId6"/>
                      <a:stretch>
                        <a:fillRect/>
                      </a:stretch>
                    </p:blipFill>
                    <p:spPr>
                      <a:xfrm>
                        <a:off x="4419600" y="1188423"/>
                        <a:ext cx="4343400" cy="4588490"/>
                      </a:xfrm>
                      <a:prstGeom prst="rect">
                        <a:avLst/>
                      </a:prstGeom>
                    </p:spPr>
                  </p:pic>
                </p:oleObj>
              </mc:Fallback>
            </mc:AlternateContent>
          </a:graphicData>
        </a:graphic>
      </p:graphicFrame>
    </p:spTree>
    <p:extLst>
      <p:ext uri="{BB962C8B-B14F-4D97-AF65-F5344CB8AC3E}">
        <p14:creationId xmlns:p14="http://schemas.microsoft.com/office/powerpoint/2010/main" val="406153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3271129265"/>
              </p:ext>
            </p:extLst>
          </p:nvPr>
        </p:nvGraphicFramePr>
        <p:xfrm>
          <a:off x="732648" y="1053148"/>
          <a:ext cx="3657601" cy="4650144"/>
        </p:xfrm>
        <a:graphic>
          <a:graphicData uri="http://schemas.openxmlformats.org/presentationml/2006/ole">
            <mc:AlternateContent xmlns:mc="http://schemas.openxmlformats.org/markup-compatibility/2006">
              <mc:Choice xmlns:v="urn:schemas-microsoft-com:vml" Requires="v">
                <p:oleObj spid="_x0000_s99382" name="Worksheet" r:id="rId3" imgW="3647981" imgH="3648152" progId="Excel.Sheet.12">
                  <p:link updateAutomatic="1"/>
                </p:oleObj>
              </mc:Choice>
              <mc:Fallback>
                <p:oleObj name="Worksheet" r:id="rId3" imgW="3647981" imgH="3648152" progId="Excel.Sheet.12">
                  <p:link updateAutomatic="1"/>
                  <p:pic>
                    <p:nvPicPr>
                      <p:cNvPr id="5" name="Object 4"/>
                      <p:cNvPicPr/>
                      <p:nvPr/>
                    </p:nvPicPr>
                    <p:blipFill>
                      <a:blip r:embed="rId4"/>
                      <a:stretch>
                        <a:fillRect/>
                      </a:stretch>
                    </p:blipFill>
                    <p:spPr>
                      <a:xfrm>
                        <a:off x="732648" y="1053148"/>
                        <a:ext cx="3657601" cy="4650144"/>
                      </a:xfrm>
                      <a:prstGeom prst="rect">
                        <a:avLst/>
                      </a:prstGeom>
                    </p:spPr>
                  </p:pic>
                </p:oleObj>
              </mc:Fallback>
            </mc:AlternateContent>
          </a:graphicData>
        </a:graphic>
      </p:graphicFrame>
      <p:sp>
        <p:nvSpPr>
          <p:cNvPr id="2" name="Title 1"/>
          <p:cNvSpPr>
            <a:spLocks noGrp="1"/>
          </p:cNvSpPr>
          <p:nvPr>
            <p:ph type="title"/>
          </p:nvPr>
        </p:nvSpPr>
        <p:spPr>
          <a:xfrm>
            <a:off x="50800" y="-93862"/>
            <a:ext cx="8102600" cy="714356"/>
          </a:xfrm>
        </p:spPr>
        <p:txBody>
          <a:bodyPr/>
          <a:lstStyle/>
          <a:p>
            <a:r>
              <a:rPr lang="en-MY" sz="2400" dirty="0" smtClean="0"/>
              <a:t>OFFICE PROPERTIES </a:t>
            </a:r>
            <a:r>
              <a:rPr lang="en-MY" sz="2700" dirty="0" smtClean="0"/>
              <a:t/>
            </a:r>
            <a:br>
              <a:rPr lang="en-MY" sz="2700" dirty="0" smtClean="0"/>
            </a:br>
            <a:r>
              <a:rPr lang="en-MY" sz="1600" dirty="0" smtClean="0"/>
              <a:t>SUNWAY PUTRA TOWER</a:t>
            </a:r>
            <a:endParaRPr lang="en-MY" sz="1600" dirty="0"/>
          </a:p>
        </p:txBody>
      </p:sp>
      <p:sp>
        <p:nvSpPr>
          <p:cNvPr id="15" name="Slide Number Placeholder 3"/>
          <p:cNvSpPr txBox="1">
            <a:spLocks/>
          </p:cNvSpPr>
          <p:nvPr/>
        </p:nvSpPr>
        <p:spPr>
          <a:xfrm>
            <a:off x="8534400" y="6610529"/>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39</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6" name="Rectangle 15"/>
          <p:cNvSpPr/>
          <p:nvPr/>
        </p:nvSpPr>
        <p:spPr>
          <a:xfrm>
            <a:off x="550898" y="5791200"/>
            <a:ext cx="7907302" cy="600164"/>
          </a:xfrm>
          <a:prstGeom prst="rect">
            <a:avLst/>
          </a:prstGeom>
        </p:spPr>
        <p:txBody>
          <a:bodyPr wrap="square">
            <a:spAutoFit/>
          </a:bodyPr>
          <a:lstStyle/>
          <a:p>
            <a:pPr marL="457200" indent="-457200" algn="just">
              <a:tabLst>
                <a:tab pos="447675" algn="l"/>
                <a:tab pos="457200" algn="l"/>
              </a:tabLst>
            </a:pPr>
            <a:r>
              <a:rPr lang="en-GB" sz="1100" dirty="0" smtClean="0">
                <a:latin typeface="+mn-lt"/>
                <a:ea typeface="MS PGothic" pitchFamily="34" charset="-128"/>
                <a:cs typeface="Lucida Sans Unicode" pitchFamily="34" charset="0"/>
              </a:rPr>
              <a:t>Note :  </a:t>
            </a:r>
            <a:r>
              <a:rPr lang="en-GB" sz="1100" dirty="0">
                <a:latin typeface="+mn-lt"/>
                <a:ea typeface="MS PGothic" pitchFamily="34" charset="-128"/>
                <a:cs typeface="Lucida Sans Unicode" pitchFamily="34" charset="0"/>
              </a:rPr>
              <a:t>A</a:t>
            </a:r>
            <a:r>
              <a:rPr lang="en-GB" altLang="ja-JP" sz="1100" dirty="0">
                <a:latin typeface="+mn-lt"/>
                <a:ea typeface="MS PGothic" pitchFamily="34" charset="-128"/>
                <a:cs typeface="Lucida Sans Unicode" pitchFamily="34" charset="0"/>
              </a:rPr>
              <a:t>verage occupancy rate for YTD1Q2017 was marginally lower compared to YTD1Q2016</a:t>
            </a:r>
            <a:r>
              <a:rPr lang="en-GB" sz="1100" dirty="0">
                <a:latin typeface="+mn-lt"/>
                <a:ea typeface="MS PGothic" pitchFamily="34" charset="-128"/>
                <a:cs typeface="Lucida Sans Unicode" pitchFamily="34" charset="0"/>
              </a:rPr>
              <a:t>. New tenants have been secured for approximately 64,500 sq. ft. (20% of total NLA) to commence in 2Q2017 and 3Q2017, and the </a:t>
            </a:r>
            <a:r>
              <a:rPr lang="en-GB" altLang="ja-JP" sz="1100" dirty="0">
                <a:latin typeface="+mn-lt"/>
                <a:ea typeface="MS PGothic" pitchFamily="34" charset="-128"/>
                <a:cs typeface="Lucida Sans Unicode" pitchFamily="34" charset="0"/>
              </a:rPr>
              <a:t>asset manager continues to seek for more replacement tenants.</a:t>
            </a:r>
            <a:endParaRPr lang="en-US" sz="1100" dirty="0">
              <a:latin typeface="+mn-lt"/>
            </a:endParaRPr>
          </a:p>
        </p:txBody>
      </p:sp>
      <p:sp>
        <p:nvSpPr>
          <p:cNvPr id="13" name="TextBox 12"/>
          <p:cNvSpPr txBox="1"/>
          <p:nvPr/>
        </p:nvSpPr>
        <p:spPr>
          <a:xfrm>
            <a:off x="4495800" y="738882"/>
            <a:ext cx="39624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Projected lease expiry schedule</a:t>
            </a:r>
            <a:endParaRPr lang="en-US" sz="1400" b="1" baseline="30000" dirty="0">
              <a:solidFill>
                <a:schemeClr val="bg1"/>
              </a:solidFill>
            </a:endParaRPr>
          </a:p>
        </p:txBody>
      </p:sp>
      <p:sp>
        <p:nvSpPr>
          <p:cNvPr id="14" name="Rectangle 13"/>
          <p:cNvSpPr/>
          <p:nvPr/>
        </p:nvSpPr>
        <p:spPr>
          <a:xfrm>
            <a:off x="627099" y="1042912"/>
            <a:ext cx="3868701" cy="46720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27099" y="735134"/>
            <a:ext cx="3868701" cy="307778"/>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a:t>
            </a:r>
            <a:r>
              <a:rPr lang="en-US" sz="1400" b="1" dirty="0">
                <a:solidFill>
                  <a:schemeClr val="bg1"/>
                </a:solidFill>
              </a:rPr>
              <a:t>r</a:t>
            </a:r>
            <a:r>
              <a:rPr lang="en-US" sz="1400" b="1" dirty="0" smtClean="0">
                <a:solidFill>
                  <a:schemeClr val="bg1"/>
                </a:solidFill>
              </a:rPr>
              <a:t>ates</a:t>
            </a:r>
            <a:endParaRPr lang="en-US" sz="1400" b="1" baseline="30000" dirty="0">
              <a:solidFill>
                <a:schemeClr val="bg1"/>
              </a:solidFill>
            </a:endParaRPr>
          </a:p>
        </p:txBody>
      </p:sp>
      <p:sp>
        <p:nvSpPr>
          <p:cNvPr id="19" name="Rectangle 18"/>
          <p:cNvSpPr/>
          <p:nvPr/>
        </p:nvSpPr>
        <p:spPr>
          <a:xfrm>
            <a:off x="4495800" y="1042912"/>
            <a:ext cx="3962400" cy="4672088"/>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nvPr>
        </p:nvGraphicFramePr>
        <p:xfrm>
          <a:off x="4594225" y="1125744"/>
          <a:ext cx="3805273" cy="4513056"/>
        </p:xfrm>
        <a:graphic>
          <a:graphicData uri="http://schemas.openxmlformats.org/presentationml/2006/ole">
            <mc:AlternateContent xmlns:mc="http://schemas.openxmlformats.org/markup-compatibility/2006">
              <mc:Choice xmlns:v="urn:schemas-microsoft-com:vml" Requires="v">
                <p:oleObj spid="_x0000_s99383" name="Worksheet" r:id="rId5" imgW="3647981" imgH="3648152" progId="Excel.Sheet.12">
                  <p:link updateAutomatic="1"/>
                </p:oleObj>
              </mc:Choice>
              <mc:Fallback>
                <p:oleObj name="Worksheet" r:id="rId5" imgW="3647981" imgH="3648152" progId="Excel.Sheet.12">
                  <p:link updateAutomatic="1"/>
                  <p:pic>
                    <p:nvPicPr>
                      <p:cNvPr id="3" name="Object 2"/>
                      <p:cNvPicPr/>
                      <p:nvPr/>
                    </p:nvPicPr>
                    <p:blipFill>
                      <a:blip r:embed="rId6"/>
                      <a:stretch>
                        <a:fillRect/>
                      </a:stretch>
                    </p:blipFill>
                    <p:spPr>
                      <a:xfrm>
                        <a:off x="4594225" y="1125744"/>
                        <a:ext cx="3805273" cy="4513056"/>
                      </a:xfrm>
                      <a:prstGeom prst="rect">
                        <a:avLst/>
                      </a:prstGeom>
                    </p:spPr>
                  </p:pic>
                </p:oleObj>
              </mc:Fallback>
            </mc:AlternateContent>
          </a:graphicData>
        </a:graphic>
      </p:graphicFrame>
      <p:sp>
        <p:nvSpPr>
          <p:cNvPr id="21" name="Rounded Rectangle 20"/>
          <p:cNvSpPr/>
          <p:nvPr/>
        </p:nvSpPr>
        <p:spPr>
          <a:xfrm>
            <a:off x="3446500" y="1905001"/>
            <a:ext cx="838200" cy="3657599"/>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dirty="0">
              <a:latin typeface="Arial" panose="020B0604020202020204" pitchFamily="34" charset="0"/>
            </a:endParaRPr>
          </a:p>
        </p:txBody>
      </p:sp>
    </p:spTree>
    <p:extLst>
      <p:ext uri="{BB962C8B-B14F-4D97-AF65-F5344CB8AC3E}">
        <p14:creationId xmlns:p14="http://schemas.microsoft.com/office/powerpoint/2010/main" val="3847567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noProof="0" dirty="0" smtClean="0"/>
              <a:t>4</a:t>
            </a:r>
            <a:endParaRPr kumimoji="0" lang="en-US" sz="900" b="0" i="0" u="none" strike="noStrike" kern="1200" cap="none" spc="0" normalizeH="0" baseline="0" noProof="0" dirty="0">
              <a:ln>
                <a:noFill/>
              </a:ln>
              <a:solidFill>
                <a:schemeClr val="tx1">
                  <a:tint val="75000"/>
                </a:schemeClr>
              </a:solidFill>
              <a:effectLst/>
              <a:uLnTx/>
              <a:uFillTx/>
            </a:endParaRPr>
          </a:p>
        </p:txBody>
      </p:sp>
      <p:sp>
        <p:nvSpPr>
          <p:cNvPr id="5" name="Title 2"/>
          <p:cNvSpPr txBox="1">
            <a:spLocks/>
          </p:cNvSpPr>
          <p:nvPr/>
        </p:nvSpPr>
        <p:spPr bwMode="auto">
          <a:xfrm>
            <a:off x="1045032" y="2826327"/>
            <a:ext cx="7315200" cy="914400"/>
          </a:xfrm>
          <a:prstGeom prst="rect">
            <a:avLst/>
          </a:prstGeom>
          <a:solidFill>
            <a:srgbClr val="CC3300"/>
          </a:solid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dirty="0" smtClean="0">
                <a:solidFill>
                  <a:schemeClr val="bg1"/>
                </a:solidFill>
              </a:rPr>
              <a:t>1. 	Financial Highlights</a:t>
            </a:r>
            <a:endParaRPr lang="en-US" dirty="0">
              <a:solidFill>
                <a:schemeClr val="bg1"/>
              </a:solidFill>
            </a:endParaRPr>
          </a:p>
        </p:txBody>
      </p:sp>
    </p:spTree>
    <p:extLst>
      <p:ext uri="{BB962C8B-B14F-4D97-AF65-F5344CB8AC3E}">
        <p14:creationId xmlns:p14="http://schemas.microsoft.com/office/powerpoint/2010/main" val="1949757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76200"/>
            <a:ext cx="8102600" cy="714356"/>
          </a:xfrm>
        </p:spPr>
        <p:txBody>
          <a:bodyPr/>
          <a:lstStyle/>
          <a:p>
            <a:r>
              <a:rPr lang="en-MY" sz="2400" dirty="0" smtClean="0"/>
              <a:t>OFFICE PROPERTIES </a:t>
            </a:r>
            <a:r>
              <a:rPr lang="en-MY" sz="3600" dirty="0" smtClean="0"/>
              <a:t/>
            </a:r>
            <a:br>
              <a:rPr lang="en-MY" sz="3600" dirty="0" smtClean="0"/>
            </a:br>
            <a:r>
              <a:rPr lang="en-MY" sz="1600" dirty="0" smtClean="0"/>
              <a:t>SUNWAY PUTRA TOWER (Cont’d)</a:t>
            </a:r>
            <a:endParaRPr lang="en-MY" sz="1600" dirty="0"/>
          </a:p>
        </p:txBody>
      </p:sp>
      <p:sp>
        <p:nvSpPr>
          <p:cNvPr id="4" name="Rectangle 3"/>
          <p:cNvSpPr/>
          <p:nvPr/>
        </p:nvSpPr>
        <p:spPr>
          <a:xfrm>
            <a:off x="228600" y="1130588"/>
            <a:ext cx="38862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4114800" y="1130588"/>
            <a:ext cx="47244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p:cNvSpPr txBox="1"/>
          <p:nvPr/>
        </p:nvSpPr>
        <p:spPr>
          <a:xfrm>
            <a:off x="228600" y="822811"/>
            <a:ext cx="38862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Tenant mix </a:t>
            </a:r>
            <a:r>
              <a:rPr lang="en-US" sz="1400" b="1" baseline="30000" dirty="0" smtClean="0">
                <a:solidFill>
                  <a:schemeClr val="bg1"/>
                </a:solidFill>
              </a:rPr>
              <a:t>1</a:t>
            </a:r>
            <a:endParaRPr lang="en-US" sz="1400" b="1" baseline="30000" dirty="0">
              <a:solidFill>
                <a:schemeClr val="bg1"/>
              </a:solidFill>
            </a:endParaRPr>
          </a:p>
        </p:txBody>
      </p:sp>
      <p:sp>
        <p:nvSpPr>
          <p:cNvPr id="10" name="TextBox 9"/>
          <p:cNvSpPr txBox="1"/>
          <p:nvPr/>
        </p:nvSpPr>
        <p:spPr>
          <a:xfrm>
            <a:off x="4114800" y="822811"/>
            <a:ext cx="47244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Top tenants </a:t>
            </a:r>
            <a:r>
              <a:rPr lang="en-US" sz="1400" b="1" baseline="30000" dirty="0" smtClean="0">
                <a:solidFill>
                  <a:schemeClr val="bg1"/>
                </a:solidFill>
              </a:rPr>
              <a:t>1</a:t>
            </a:r>
            <a:endParaRPr lang="en-US" sz="1400" b="1" baseline="30000" dirty="0">
              <a:solidFill>
                <a:schemeClr val="bg1"/>
              </a:solidFill>
            </a:endParaRPr>
          </a:p>
        </p:txBody>
      </p:sp>
      <p:sp>
        <p:nvSpPr>
          <p:cNvPr id="16" name="Slide Number Placeholder 3"/>
          <p:cNvSpPr txBox="1">
            <a:spLocks/>
          </p:cNvSpPr>
          <p:nvPr/>
        </p:nvSpPr>
        <p:spPr>
          <a:xfrm>
            <a:off x="8534400"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40</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4" name="Rectangle 13"/>
          <p:cNvSpPr/>
          <p:nvPr/>
        </p:nvSpPr>
        <p:spPr>
          <a:xfrm>
            <a:off x="188259" y="5834390"/>
            <a:ext cx="5867400" cy="261610"/>
          </a:xfrm>
          <a:prstGeom prst="rect">
            <a:avLst/>
          </a:prstGeom>
        </p:spPr>
        <p:txBody>
          <a:bodyPr wrap="square">
            <a:spAutoFit/>
          </a:bodyPr>
          <a:lstStyle/>
          <a:p>
            <a:pPr algn="just"/>
            <a:r>
              <a:rPr lang="en-GB" sz="1100" baseline="30000" dirty="0" smtClean="0">
                <a:latin typeface="+mn-lt"/>
                <a:cs typeface="Arial" panose="020B0604020202020204" pitchFamily="34" charset="0"/>
              </a:rPr>
              <a:t>1</a:t>
            </a:r>
            <a:r>
              <a:rPr lang="en-GB" sz="1100" dirty="0">
                <a:latin typeface="+mn-lt"/>
                <a:cs typeface="Arial" panose="020B0604020202020204" pitchFamily="34" charset="0"/>
              </a:rPr>
              <a:t> </a:t>
            </a:r>
            <a:r>
              <a:rPr lang="en-GB" sz="1100" dirty="0" smtClean="0">
                <a:latin typeface="+mn-lt"/>
                <a:cs typeface="Arial" panose="020B0604020202020204" pitchFamily="34" charset="0"/>
              </a:rPr>
              <a:t> </a:t>
            </a:r>
            <a:r>
              <a:rPr lang="en-GB" altLang="ja-JP" sz="1100" dirty="0" smtClean="0">
                <a:latin typeface="+mn-lt"/>
                <a:ea typeface="MS PGothic" pitchFamily="34" charset="-128"/>
                <a:cs typeface="Arial" panose="020B0604020202020204" pitchFamily="34" charset="0"/>
              </a:rPr>
              <a:t>Based on gross rental income for the month of September 2016.</a:t>
            </a:r>
            <a:endParaRPr lang="en-US" sz="1100" dirty="0">
              <a:latin typeface="+mn-lt"/>
              <a:ea typeface="MS PGothic" pitchFamily="34" charset="-128"/>
              <a:cs typeface="Arial" panose="020B0604020202020204" pitchFamily="34" charset="0"/>
            </a:endParaRPr>
          </a:p>
        </p:txBody>
      </p:sp>
      <p:graphicFrame>
        <p:nvGraphicFramePr>
          <p:cNvPr id="7" name="Object 6"/>
          <p:cNvGraphicFramePr>
            <a:graphicFrameLocks noChangeAspect="1"/>
          </p:cNvGraphicFramePr>
          <p:nvPr>
            <p:extLst/>
          </p:nvPr>
        </p:nvGraphicFramePr>
        <p:xfrm>
          <a:off x="4175125" y="1179513"/>
          <a:ext cx="4656138" cy="4603750"/>
        </p:xfrm>
        <a:graphic>
          <a:graphicData uri="http://schemas.openxmlformats.org/presentationml/2006/ole">
            <mc:AlternateContent xmlns:mc="http://schemas.openxmlformats.org/markup-compatibility/2006">
              <mc:Choice xmlns:v="urn:schemas-microsoft-com:vml" Requires="v">
                <p:oleObj spid="_x0000_s100404" name="Worksheet" r:id="rId3" imgW="5752980" imgH="3838455" progId="Excel.Sheet.12">
                  <p:link updateAutomatic="1"/>
                </p:oleObj>
              </mc:Choice>
              <mc:Fallback>
                <p:oleObj name="Worksheet" r:id="rId3" imgW="5752980" imgH="3838455" progId="Excel.Sheet.12">
                  <p:link updateAutomatic="1"/>
                  <p:pic>
                    <p:nvPicPr>
                      <p:cNvPr id="7" name="Object 6"/>
                      <p:cNvPicPr/>
                      <p:nvPr/>
                    </p:nvPicPr>
                    <p:blipFill>
                      <a:blip r:embed="rId4"/>
                      <a:stretch>
                        <a:fillRect/>
                      </a:stretch>
                    </p:blipFill>
                    <p:spPr>
                      <a:xfrm>
                        <a:off x="4175125" y="1179513"/>
                        <a:ext cx="4656138" cy="46037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304800" y="1173163"/>
          <a:ext cx="3719513" cy="4602162"/>
        </p:xfrm>
        <a:graphic>
          <a:graphicData uri="http://schemas.openxmlformats.org/presentationml/2006/ole">
            <mc:AlternateContent xmlns:mc="http://schemas.openxmlformats.org/markup-compatibility/2006">
              <mc:Choice xmlns:v="urn:schemas-microsoft-com:vml" Requires="v">
                <p:oleObj spid="_x0000_s100405" name="Worksheet" r:id="rId5" imgW="3657699" imgH="3657600" progId="Excel.Sheet.12">
                  <p:link updateAutomatic="1"/>
                </p:oleObj>
              </mc:Choice>
              <mc:Fallback>
                <p:oleObj name="Worksheet" r:id="rId5" imgW="3657699" imgH="3657600" progId="Excel.Sheet.12">
                  <p:link updateAutomatic="1"/>
                  <p:pic>
                    <p:nvPicPr>
                      <p:cNvPr id="12" name="Object 11"/>
                      <p:cNvPicPr/>
                      <p:nvPr/>
                    </p:nvPicPr>
                    <p:blipFill>
                      <a:blip r:embed="rId6"/>
                      <a:stretch>
                        <a:fillRect/>
                      </a:stretch>
                    </p:blipFill>
                    <p:spPr>
                      <a:xfrm>
                        <a:off x="304800" y="1173163"/>
                        <a:ext cx="3719513" cy="4602162"/>
                      </a:xfrm>
                      <a:prstGeom prst="rect">
                        <a:avLst/>
                      </a:prstGeom>
                    </p:spPr>
                  </p:pic>
                </p:oleObj>
              </mc:Fallback>
            </mc:AlternateContent>
          </a:graphicData>
        </a:graphic>
      </p:graphicFrame>
    </p:spTree>
    <p:extLst>
      <p:ext uri="{BB962C8B-B14F-4D97-AF65-F5344CB8AC3E}">
        <p14:creationId xmlns:p14="http://schemas.microsoft.com/office/powerpoint/2010/main" val="2708204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533401669"/>
              </p:ext>
            </p:extLst>
          </p:nvPr>
        </p:nvGraphicFramePr>
        <p:xfrm>
          <a:off x="627098" y="1062038"/>
          <a:ext cx="3864003" cy="4147206"/>
        </p:xfrm>
        <a:graphic>
          <a:graphicData uri="http://schemas.openxmlformats.org/presentationml/2006/ole">
            <mc:AlternateContent xmlns:mc="http://schemas.openxmlformats.org/markup-compatibility/2006">
              <mc:Choice xmlns:v="urn:schemas-microsoft-com:vml" Requires="v">
                <p:oleObj spid="_x0000_s101430" name="Worksheet" r:id="rId3" imgW="3647981" imgH="3648152" progId="Excel.Sheet.12">
                  <p:link updateAutomatic="1"/>
                </p:oleObj>
              </mc:Choice>
              <mc:Fallback>
                <p:oleObj name="Worksheet" r:id="rId3" imgW="3647981" imgH="3648152" progId="Excel.Sheet.12">
                  <p:link updateAutomatic="1"/>
                  <p:pic>
                    <p:nvPicPr>
                      <p:cNvPr id="5" name="Object 4"/>
                      <p:cNvPicPr/>
                      <p:nvPr/>
                    </p:nvPicPr>
                    <p:blipFill>
                      <a:blip r:embed="rId4"/>
                      <a:stretch>
                        <a:fillRect/>
                      </a:stretch>
                    </p:blipFill>
                    <p:spPr>
                      <a:xfrm>
                        <a:off x="627098" y="1062038"/>
                        <a:ext cx="3864003" cy="4147206"/>
                      </a:xfrm>
                      <a:prstGeom prst="rect">
                        <a:avLst/>
                      </a:prstGeom>
                    </p:spPr>
                  </p:pic>
                </p:oleObj>
              </mc:Fallback>
            </mc:AlternateContent>
          </a:graphicData>
        </a:graphic>
      </p:graphicFrame>
      <p:sp>
        <p:nvSpPr>
          <p:cNvPr id="2" name="Title 1"/>
          <p:cNvSpPr>
            <a:spLocks noGrp="1"/>
          </p:cNvSpPr>
          <p:nvPr>
            <p:ph type="title"/>
          </p:nvPr>
        </p:nvSpPr>
        <p:spPr>
          <a:xfrm>
            <a:off x="50800" y="-129639"/>
            <a:ext cx="8102600" cy="714356"/>
          </a:xfrm>
        </p:spPr>
        <p:txBody>
          <a:bodyPr/>
          <a:lstStyle/>
          <a:p>
            <a:r>
              <a:rPr lang="en-MY" sz="2400" dirty="0" smtClean="0"/>
              <a:t>OFFICE PROPERTIES </a:t>
            </a:r>
            <a:r>
              <a:rPr lang="en-MY" sz="2700" dirty="0" smtClean="0"/>
              <a:t/>
            </a:r>
            <a:br>
              <a:rPr lang="en-MY" sz="2700" dirty="0" smtClean="0"/>
            </a:br>
            <a:r>
              <a:rPr lang="en-MY" sz="1600" dirty="0" smtClean="0"/>
              <a:t>WISMA SUNWAY</a:t>
            </a:r>
            <a:endParaRPr lang="en-MY" sz="1600" dirty="0"/>
          </a:p>
        </p:txBody>
      </p:sp>
      <p:sp>
        <p:nvSpPr>
          <p:cNvPr id="15" name="Slide Number Placeholder 3"/>
          <p:cNvSpPr txBox="1">
            <a:spLocks/>
          </p:cNvSpPr>
          <p:nvPr/>
        </p:nvSpPr>
        <p:spPr>
          <a:xfrm>
            <a:off x="8534400"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41</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4" name="TextBox 13"/>
          <p:cNvSpPr txBox="1"/>
          <p:nvPr/>
        </p:nvSpPr>
        <p:spPr>
          <a:xfrm>
            <a:off x="4500498" y="746224"/>
            <a:ext cx="39624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Projected lease expiry schedule</a:t>
            </a:r>
            <a:endParaRPr lang="en-US" sz="1400" b="1" baseline="30000" dirty="0">
              <a:solidFill>
                <a:schemeClr val="bg1"/>
              </a:solidFill>
            </a:endParaRPr>
          </a:p>
        </p:txBody>
      </p:sp>
      <p:sp>
        <p:nvSpPr>
          <p:cNvPr id="16" name="Rectangle 15"/>
          <p:cNvSpPr/>
          <p:nvPr/>
        </p:nvSpPr>
        <p:spPr>
          <a:xfrm>
            <a:off x="627099" y="1042911"/>
            <a:ext cx="3868701" cy="4216377"/>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27099" y="735134"/>
            <a:ext cx="3868701" cy="307778"/>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Historical occupancy </a:t>
            </a:r>
            <a:r>
              <a:rPr lang="en-US" sz="1400" b="1" dirty="0">
                <a:solidFill>
                  <a:schemeClr val="bg1"/>
                </a:solidFill>
              </a:rPr>
              <a:t>r</a:t>
            </a:r>
            <a:r>
              <a:rPr lang="en-US" sz="1400" b="1" dirty="0" smtClean="0">
                <a:solidFill>
                  <a:schemeClr val="bg1"/>
                </a:solidFill>
              </a:rPr>
              <a:t>ates</a:t>
            </a:r>
            <a:endParaRPr lang="en-US" sz="1400" b="1" baseline="30000" dirty="0">
              <a:solidFill>
                <a:schemeClr val="bg1"/>
              </a:solidFill>
            </a:endParaRPr>
          </a:p>
        </p:txBody>
      </p:sp>
      <p:sp>
        <p:nvSpPr>
          <p:cNvPr id="21" name="Rectangle 20"/>
          <p:cNvSpPr/>
          <p:nvPr/>
        </p:nvSpPr>
        <p:spPr>
          <a:xfrm>
            <a:off x="4495800" y="1042912"/>
            <a:ext cx="3962400" cy="4216376"/>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3401" y="5334000"/>
            <a:ext cx="7929498" cy="1107996"/>
          </a:xfrm>
          <a:prstGeom prst="rect">
            <a:avLst/>
          </a:prstGeom>
        </p:spPr>
        <p:txBody>
          <a:bodyPr wrap="square">
            <a:spAutoFit/>
          </a:bodyPr>
          <a:lstStyle/>
          <a:p>
            <a:pPr marL="403225" indent="-403225" algn="just"/>
            <a:r>
              <a:rPr lang="en-US" sz="1100" dirty="0" smtClean="0">
                <a:latin typeface="+mn-lt"/>
              </a:rPr>
              <a:t>Note:  The contribution from </a:t>
            </a:r>
            <a:r>
              <a:rPr lang="en-US" sz="1100" dirty="0" err="1" smtClean="0">
                <a:latin typeface="+mn-lt"/>
              </a:rPr>
              <a:t>Wi</a:t>
            </a:r>
            <a:r>
              <a:rPr lang="en-US" sz="1100" b="1" dirty="0" err="1" smtClean="0">
                <a:latin typeface="+mn-lt"/>
              </a:rPr>
              <a:t>s</a:t>
            </a:r>
            <a:r>
              <a:rPr lang="en-US" sz="1100" dirty="0" err="1" smtClean="0">
                <a:latin typeface="+mn-lt"/>
              </a:rPr>
              <a:t>ma</a:t>
            </a:r>
            <a:r>
              <a:rPr lang="en-US" sz="1100" dirty="0" smtClean="0">
                <a:latin typeface="+mn-lt"/>
              </a:rPr>
              <a:t> Sunway commenced </a:t>
            </a:r>
            <a:r>
              <a:rPr lang="en-US" sz="1100" dirty="0">
                <a:latin typeface="+mn-lt"/>
              </a:rPr>
              <a:t>on </a:t>
            </a:r>
            <a:r>
              <a:rPr lang="en-US" sz="1100" dirty="0" smtClean="0">
                <a:latin typeface="+mn-lt"/>
              </a:rPr>
              <a:t>23 March </a:t>
            </a:r>
            <a:r>
              <a:rPr lang="en-US" sz="1100" dirty="0">
                <a:latin typeface="+mn-lt"/>
              </a:rPr>
              <a:t>2015. The information for Jun-15 </a:t>
            </a:r>
            <a:r>
              <a:rPr lang="en-US" sz="1100" dirty="0" smtClean="0">
                <a:latin typeface="+mn-lt"/>
              </a:rPr>
              <a:t>shown </a:t>
            </a:r>
            <a:r>
              <a:rPr lang="en-US" sz="1100" dirty="0">
                <a:latin typeface="+mn-lt"/>
              </a:rPr>
              <a:t>above </a:t>
            </a:r>
            <a:r>
              <a:rPr lang="en-US" sz="1100" dirty="0" smtClean="0">
                <a:latin typeface="+mn-lt"/>
              </a:rPr>
              <a:t>was for the </a:t>
            </a:r>
            <a:r>
              <a:rPr lang="en-US" sz="1100" dirty="0">
                <a:latin typeface="+mn-lt"/>
              </a:rPr>
              <a:t>period from March 2015 to June </a:t>
            </a:r>
            <a:r>
              <a:rPr lang="en-US" sz="1100" dirty="0" smtClean="0">
                <a:latin typeface="+mn-lt"/>
              </a:rPr>
              <a:t>2015, </a:t>
            </a:r>
            <a:r>
              <a:rPr lang="en-US" sz="1100" dirty="0">
                <a:latin typeface="+mn-lt"/>
              </a:rPr>
              <a:t>following the completion of its </a:t>
            </a:r>
            <a:r>
              <a:rPr lang="en-US" sz="1100" dirty="0" smtClean="0">
                <a:latin typeface="+mn-lt"/>
              </a:rPr>
              <a:t>acquisition. The </a:t>
            </a:r>
            <a:r>
              <a:rPr lang="en-US" sz="1100" dirty="0">
                <a:latin typeface="+mn-lt"/>
              </a:rPr>
              <a:t>historical information (Jun-11 to </a:t>
            </a:r>
            <a:r>
              <a:rPr lang="en-US" sz="1100" dirty="0" smtClean="0">
                <a:latin typeface="+mn-lt"/>
              </a:rPr>
              <a:t>Jun-14) </a:t>
            </a:r>
            <a:r>
              <a:rPr lang="en-US" sz="1100" dirty="0">
                <a:latin typeface="+mn-lt"/>
              </a:rPr>
              <a:t>are provided by the vendor, Sunway </a:t>
            </a:r>
            <a:r>
              <a:rPr lang="en-US" sz="1100" dirty="0" err="1">
                <a:latin typeface="+mn-lt"/>
              </a:rPr>
              <a:t>Berhad</a:t>
            </a:r>
            <a:r>
              <a:rPr lang="en-US" sz="1100" dirty="0" smtClean="0">
                <a:latin typeface="+mn-lt"/>
              </a:rPr>
              <a:t>.</a:t>
            </a:r>
          </a:p>
          <a:p>
            <a:pPr marL="403225" indent="-403225" algn="just"/>
            <a:endParaRPr lang="en-US" sz="1100" dirty="0">
              <a:latin typeface="+mn-lt"/>
            </a:endParaRPr>
          </a:p>
          <a:p>
            <a:pPr marL="403225" indent="-403225" algn="just"/>
            <a:r>
              <a:rPr lang="en-GB" sz="1100" dirty="0" smtClean="0">
                <a:latin typeface="+mn-lt"/>
                <a:ea typeface="MS PGothic" pitchFamily="34" charset="-128"/>
                <a:cs typeface="Lucida Sans Unicode" pitchFamily="34" charset="0"/>
              </a:rPr>
              <a:t>	A</a:t>
            </a:r>
            <a:r>
              <a:rPr lang="en-GB" altLang="ja-JP" sz="1100" dirty="0" smtClean="0">
                <a:latin typeface="+mn-lt"/>
                <a:ea typeface="MS PGothic" pitchFamily="34" charset="-128"/>
                <a:cs typeface="Lucida Sans Unicode" pitchFamily="34" charset="0"/>
              </a:rPr>
              <a:t>verage </a:t>
            </a:r>
            <a:r>
              <a:rPr lang="en-GB" altLang="ja-JP" sz="1100" dirty="0">
                <a:latin typeface="+mn-lt"/>
                <a:ea typeface="MS PGothic" pitchFamily="34" charset="-128"/>
                <a:cs typeface="Lucida Sans Unicode" pitchFamily="34" charset="0"/>
              </a:rPr>
              <a:t>occupancy rate for YTD1Q2017 was marginally lower </a:t>
            </a:r>
            <a:r>
              <a:rPr lang="en-US" sz="1100" dirty="0">
                <a:latin typeface="+mn-lt"/>
                <a:ea typeface="MS PGothic" pitchFamily="34" charset="-128"/>
                <a:cs typeface="Lucida Sans Unicode" pitchFamily="34" charset="0"/>
              </a:rPr>
              <a:t>due to non-renewal of a tenant occupying approximately 3,300 sq. ft. (2% of total NLA) in 4Q2016</a:t>
            </a:r>
            <a:r>
              <a:rPr lang="en-US" sz="1100" dirty="0" smtClean="0">
                <a:latin typeface="+mn-lt"/>
                <a:ea typeface="MS PGothic" pitchFamily="34" charset="-128"/>
                <a:cs typeface="Lucida Sans Unicode" pitchFamily="34" charset="0"/>
              </a:rPr>
              <a:t>.</a:t>
            </a:r>
            <a:endParaRPr lang="en-US" sz="1100" dirty="0" smtClean="0">
              <a:latin typeface="+mn-lt"/>
            </a:endParaRPr>
          </a:p>
        </p:txBody>
      </p:sp>
      <p:graphicFrame>
        <p:nvGraphicFramePr>
          <p:cNvPr id="4" name="Object 3"/>
          <p:cNvGraphicFramePr>
            <a:graphicFrameLocks noChangeAspect="1"/>
          </p:cNvGraphicFramePr>
          <p:nvPr>
            <p:extLst/>
          </p:nvPr>
        </p:nvGraphicFramePr>
        <p:xfrm>
          <a:off x="4594225" y="1128714"/>
          <a:ext cx="3805273" cy="4080530"/>
        </p:xfrm>
        <a:graphic>
          <a:graphicData uri="http://schemas.openxmlformats.org/presentationml/2006/ole">
            <mc:AlternateContent xmlns:mc="http://schemas.openxmlformats.org/markup-compatibility/2006">
              <mc:Choice xmlns:v="urn:schemas-microsoft-com:vml" Requires="v">
                <p:oleObj spid="_x0000_s101431" name="Worksheet" r:id="rId5" imgW="3647981" imgH="3648152" progId="Excel.Sheet.12">
                  <p:link updateAutomatic="1"/>
                </p:oleObj>
              </mc:Choice>
              <mc:Fallback>
                <p:oleObj name="Worksheet" r:id="rId5" imgW="3647981" imgH="3648152" progId="Excel.Sheet.12">
                  <p:link updateAutomatic="1"/>
                  <p:pic>
                    <p:nvPicPr>
                      <p:cNvPr id="4" name="Object 3"/>
                      <p:cNvPicPr/>
                      <p:nvPr/>
                    </p:nvPicPr>
                    <p:blipFill>
                      <a:blip r:embed="rId6"/>
                      <a:stretch>
                        <a:fillRect/>
                      </a:stretch>
                    </p:blipFill>
                    <p:spPr>
                      <a:xfrm>
                        <a:off x="4594225" y="1128714"/>
                        <a:ext cx="3805273" cy="4080530"/>
                      </a:xfrm>
                      <a:prstGeom prst="rect">
                        <a:avLst/>
                      </a:prstGeom>
                    </p:spPr>
                  </p:pic>
                </p:oleObj>
              </mc:Fallback>
            </mc:AlternateContent>
          </a:graphicData>
        </a:graphic>
      </p:graphicFrame>
      <p:sp>
        <p:nvSpPr>
          <p:cNvPr id="18" name="Rounded Rectangle 17"/>
          <p:cNvSpPr/>
          <p:nvPr/>
        </p:nvSpPr>
        <p:spPr>
          <a:xfrm>
            <a:off x="3482358" y="1863315"/>
            <a:ext cx="878541" cy="324649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dirty="0">
              <a:latin typeface="Arial" panose="020B0604020202020204" pitchFamily="34" charset="0"/>
            </a:endParaRPr>
          </a:p>
        </p:txBody>
      </p:sp>
    </p:spTree>
    <p:extLst>
      <p:ext uri="{BB962C8B-B14F-4D97-AF65-F5344CB8AC3E}">
        <p14:creationId xmlns:p14="http://schemas.microsoft.com/office/powerpoint/2010/main" val="3442984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76200"/>
            <a:ext cx="8102600" cy="714356"/>
          </a:xfrm>
        </p:spPr>
        <p:txBody>
          <a:bodyPr/>
          <a:lstStyle/>
          <a:p>
            <a:r>
              <a:rPr lang="en-MY" sz="2400" dirty="0" smtClean="0"/>
              <a:t>OFFICE PROPERTIES </a:t>
            </a:r>
            <a:r>
              <a:rPr lang="en-MY" sz="3600" dirty="0" smtClean="0"/>
              <a:t/>
            </a:r>
            <a:br>
              <a:rPr lang="en-MY" sz="3600" dirty="0" smtClean="0"/>
            </a:br>
            <a:r>
              <a:rPr lang="en-MY" sz="1600" dirty="0" smtClean="0"/>
              <a:t>WISMA SUNWAY (Cont’d)</a:t>
            </a:r>
            <a:endParaRPr lang="en-MY" sz="1600" dirty="0"/>
          </a:p>
        </p:txBody>
      </p:sp>
      <p:sp>
        <p:nvSpPr>
          <p:cNvPr id="4" name="Rectangle 3"/>
          <p:cNvSpPr/>
          <p:nvPr/>
        </p:nvSpPr>
        <p:spPr>
          <a:xfrm>
            <a:off x="228600" y="1130588"/>
            <a:ext cx="38862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4114800" y="1130588"/>
            <a:ext cx="4800600" cy="4660612"/>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p:cNvSpPr txBox="1"/>
          <p:nvPr/>
        </p:nvSpPr>
        <p:spPr>
          <a:xfrm>
            <a:off x="228600" y="822811"/>
            <a:ext cx="38862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Tenant mix </a:t>
            </a:r>
            <a:r>
              <a:rPr lang="en-US" sz="1400" b="1" baseline="30000" dirty="0" smtClean="0">
                <a:solidFill>
                  <a:schemeClr val="bg1"/>
                </a:solidFill>
              </a:rPr>
              <a:t>1</a:t>
            </a:r>
            <a:endParaRPr lang="en-US" sz="1400" b="1" baseline="30000" dirty="0">
              <a:solidFill>
                <a:schemeClr val="bg1"/>
              </a:solidFill>
            </a:endParaRPr>
          </a:p>
        </p:txBody>
      </p:sp>
      <p:sp>
        <p:nvSpPr>
          <p:cNvPr id="10" name="TextBox 9"/>
          <p:cNvSpPr txBox="1"/>
          <p:nvPr/>
        </p:nvSpPr>
        <p:spPr>
          <a:xfrm>
            <a:off x="4114800" y="822811"/>
            <a:ext cx="4800600" cy="307777"/>
          </a:xfrm>
          <a:prstGeom prst="rect">
            <a:avLst/>
          </a:prstGeom>
          <a:solidFill>
            <a:schemeClr val="accent1">
              <a:lumMod val="60000"/>
              <a:lumOff val="40000"/>
            </a:schemeClr>
          </a:solidFill>
          <a:ln>
            <a:solidFill>
              <a:schemeClr val="tx1">
                <a:lumMod val="65000"/>
                <a:lumOff val="35000"/>
              </a:schemeClr>
            </a:solidFill>
          </a:ln>
        </p:spPr>
        <p:txBody>
          <a:bodyPr wrap="square" rtlCol="0">
            <a:spAutoFit/>
          </a:bodyPr>
          <a:lstStyle/>
          <a:p>
            <a:pPr algn="ctr"/>
            <a:r>
              <a:rPr lang="en-US" sz="1400" b="1" dirty="0" smtClean="0">
                <a:solidFill>
                  <a:schemeClr val="bg1"/>
                </a:solidFill>
              </a:rPr>
              <a:t>Top tenants</a:t>
            </a:r>
            <a:r>
              <a:rPr lang="en-US" sz="1400" b="1" baseline="30000" dirty="0" smtClean="0">
                <a:solidFill>
                  <a:schemeClr val="bg1"/>
                </a:solidFill>
              </a:rPr>
              <a:t> 1</a:t>
            </a:r>
            <a:endParaRPr lang="en-US" sz="1400" b="1" baseline="30000" dirty="0">
              <a:solidFill>
                <a:schemeClr val="bg1"/>
              </a:solidFill>
            </a:endParaRPr>
          </a:p>
        </p:txBody>
      </p:sp>
      <p:sp>
        <p:nvSpPr>
          <p:cNvPr id="16" name="Slide Number Placeholder 3"/>
          <p:cNvSpPr txBox="1">
            <a:spLocks/>
          </p:cNvSpPr>
          <p:nvPr/>
        </p:nvSpPr>
        <p:spPr>
          <a:xfrm>
            <a:off x="8534400" y="6629400"/>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900" dirty="0" smtClean="0">
                <a:solidFill>
                  <a:schemeClr val="bg1">
                    <a:lumMod val="50000"/>
                  </a:schemeClr>
                </a:solidFill>
                <a:latin typeface="Calibri" pitchFamily="34" charset="0"/>
              </a:rPr>
              <a:t>42</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12" name="Rectangle 11"/>
          <p:cNvSpPr/>
          <p:nvPr/>
        </p:nvSpPr>
        <p:spPr>
          <a:xfrm>
            <a:off x="152400" y="5834390"/>
            <a:ext cx="5867400" cy="261610"/>
          </a:xfrm>
          <a:prstGeom prst="rect">
            <a:avLst/>
          </a:prstGeom>
        </p:spPr>
        <p:txBody>
          <a:bodyPr wrap="square">
            <a:spAutoFit/>
          </a:bodyPr>
          <a:lstStyle/>
          <a:p>
            <a:pPr algn="just"/>
            <a:r>
              <a:rPr lang="en-GB" sz="1100" baseline="30000" dirty="0" smtClean="0">
                <a:latin typeface="+mn-lt"/>
                <a:cs typeface="Arial" panose="020B0604020202020204" pitchFamily="34" charset="0"/>
              </a:rPr>
              <a:t>1</a:t>
            </a:r>
            <a:r>
              <a:rPr lang="en-GB" sz="1100" dirty="0" smtClean="0">
                <a:latin typeface="+mn-lt"/>
                <a:cs typeface="Arial" panose="020B0604020202020204" pitchFamily="34" charset="0"/>
              </a:rPr>
              <a:t>  </a:t>
            </a:r>
            <a:r>
              <a:rPr lang="en-GB" altLang="ja-JP" sz="1100" dirty="0" smtClean="0">
                <a:latin typeface="+mn-lt"/>
                <a:ea typeface="MS PGothic" pitchFamily="34" charset="-128"/>
                <a:cs typeface="Arial" panose="020B0604020202020204" pitchFamily="34" charset="0"/>
              </a:rPr>
              <a:t>Based on gross rental income for the month of September 2016.</a:t>
            </a:r>
            <a:endParaRPr lang="en-US" sz="1100" dirty="0">
              <a:latin typeface="+mn-lt"/>
              <a:ea typeface="MS PGothic" pitchFamily="34" charset="-128"/>
              <a:cs typeface="Arial" panose="020B0604020202020204" pitchFamily="34" charset="0"/>
            </a:endParaRPr>
          </a:p>
        </p:txBody>
      </p:sp>
      <p:graphicFrame>
        <p:nvGraphicFramePr>
          <p:cNvPr id="7" name="Object 6"/>
          <p:cNvGraphicFramePr>
            <a:graphicFrameLocks noChangeAspect="1"/>
          </p:cNvGraphicFramePr>
          <p:nvPr>
            <p:extLst/>
          </p:nvPr>
        </p:nvGraphicFramePr>
        <p:xfrm>
          <a:off x="304800" y="1181100"/>
          <a:ext cx="3727450" cy="4600575"/>
        </p:xfrm>
        <a:graphic>
          <a:graphicData uri="http://schemas.openxmlformats.org/presentationml/2006/ole">
            <mc:AlternateContent xmlns:mc="http://schemas.openxmlformats.org/markup-compatibility/2006">
              <mc:Choice xmlns:v="urn:schemas-microsoft-com:vml" Requires="v">
                <p:oleObj spid="_x0000_s102452" name="Worksheet" r:id="rId3" imgW="3657699" imgH="3676765" progId="Excel.Sheet.12">
                  <p:link updateAutomatic="1"/>
                </p:oleObj>
              </mc:Choice>
              <mc:Fallback>
                <p:oleObj name="Worksheet" r:id="rId3" imgW="3657699" imgH="3676765" progId="Excel.Sheet.12">
                  <p:link updateAutomatic="1"/>
                  <p:pic>
                    <p:nvPicPr>
                      <p:cNvPr id="7" name="Object 6"/>
                      <p:cNvPicPr/>
                      <p:nvPr/>
                    </p:nvPicPr>
                    <p:blipFill>
                      <a:blip r:embed="rId4"/>
                      <a:stretch>
                        <a:fillRect/>
                      </a:stretch>
                    </p:blipFill>
                    <p:spPr>
                      <a:xfrm>
                        <a:off x="304800" y="1181100"/>
                        <a:ext cx="3727450" cy="4600575"/>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4138613" y="1187450"/>
          <a:ext cx="4768850" cy="4587875"/>
        </p:xfrm>
        <a:graphic>
          <a:graphicData uri="http://schemas.openxmlformats.org/presentationml/2006/ole">
            <mc:AlternateContent xmlns:mc="http://schemas.openxmlformats.org/markup-compatibility/2006">
              <mc:Choice xmlns:v="urn:schemas-microsoft-com:vml" Requires="v">
                <p:oleObj spid="_x0000_s102453" name="Worksheet" r:id="rId5" imgW="5467382" imgH="3362293" progId="Excel.Sheet.12">
                  <p:link updateAutomatic="1"/>
                </p:oleObj>
              </mc:Choice>
              <mc:Fallback>
                <p:oleObj name="Worksheet" r:id="rId5" imgW="5467382" imgH="3362293" progId="Excel.Sheet.12">
                  <p:link updateAutomatic="1"/>
                  <p:pic>
                    <p:nvPicPr>
                      <p:cNvPr id="8" name="Object 7"/>
                      <p:cNvPicPr/>
                      <p:nvPr/>
                    </p:nvPicPr>
                    <p:blipFill>
                      <a:blip r:embed="rId6"/>
                      <a:stretch>
                        <a:fillRect/>
                      </a:stretch>
                    </p:blipFill>
                    <p:spPr>
                      <a:xfrm>
                        <a:off x="4138613" y="1187450"/>
                        <a:ext cx="4768850" cy="4587875"/>
                      </a:xfrm>
                      <a:prstGeom prst="rect">
                        <a:avLst/>
                      </a:prstGeom>
                    </p:spPr>
                  </p:pic>
                </p:oleObj>
              </mc:Fallback>
            </mc:AlternateContent>
          </a:graphicData>
        </a:graphic>
      </p:graphicFrame>
    </p:spTree>
    <p:extLst>
      <p:ext uri="{BB962C8B-B14F-4D97-AF65-F5344CB8AC3E}">
        <p14:creationId xmlns:p14="http://schemas.microsoft.com/office/powerpoint/2010/main" val="1369661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1044575" y="2825750"/>
            <a:ext cx="7315200" cy="914400"/>
          </a:xfrm>
          <a:solidFill>
            <a:srgbClr val="CC3300"/>
          </a:solidFill>
        </p:spPr>
        <p:txBody>
          <a:bodyPr/>
          <a:lstStyle/>
          <a:p>
            <a:pPr eaLnBrk="1" hangingPunct="1"/>
            <a:r>
              <a:rPr lang="en-US" dirty="0" smtClean="0">
                <a:solidFill>
                  <a:schemeClr val="bg1"/>
                </a:solidFill>
              </a:rPr>
              <a:t>5.	Market Outlook</a:t>
            </a:r>
          </a:p>
        </p:txBody>
      </p:sp>
      <p:sp>
        <p:nvSpPr>
          <p:cNvPr id="3"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43</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Tree>
    <p:extLst>
      <p:ext uri="{BB962C8B-B14F-4D97-AF65-F5344CB8AC3E}">
        <p14:creationId xmlns:p14="http://schemas.microsoft.com/office/powerpoint/2010/main" val="1430865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509" y="608188"/>
            <a:ext cx="8605837" cy="5339923"/>
          </a:xfrm>
          <a:prstGeom prst="rect">
            <a:avLst/>
          </a:prstGeom>
          <a:noFill/>
        </p:spPr>
        <p:txBody>
          <a:bodyPr>
            <a:spAutoFit/>
          </a:bodyPr>
          <a:lstStyle/>
          <a:p>
            <a:pPr marL="457200" indent="-457200" algn="just" fontAlgn="auto">
              <a:spcBef>
                <a:spcPts val="0"/>
              </a:spcBef>
              <a:spcAft>
                <a:spcPts val="0"/>
              </a:spcAft>
              <a:buFont typeface="Courier New" pitchFamily="49" charset="0"/>
              <a:buChar char="o"/>
              <a:defRPr/>
            </a:pPr>
            <a:r>
              <a:rPr lang="en-US" sz="1550" dirty="0" smtClean="0"/>
              <a:t>Global growth prospects has turned more fragile to reflect a more subdued outlook for advanced economies following the United Kingdom’s decision to leave the European Union (“</a:t>
            </a:r>
            <a:r>
              <a:rPr lang="en-US" sz="1550" dirty="0" err="1" smtClean="0"/>
              <a:t>Brexit</a:t>
            </a:r>
            <a:r>
              <a:rPr lang="en-US" sz="1550" dirty="0" smtClean="0"/>
              <a:t>”) and the persistent soft growth in the United States. Although </a:t>
            </a:r>
            <a:r>
              <a:rPr lang="en-US" sz="1550" dirty="0" err="1" smtClean="0"/>
              <a:t>Brexit</a:t>
            </a:r>
            <a:r>
              <a:rPr lang="en-US" sz="1550" dirty="0" smtClean="0"/>
              <a:t> has not caused turbulence in the economy, financial markets are vulnerable to heightened uncertainties and volatility. The World Bank expects the world economy to maintain its’ CY2015 growth of 2.4% in CY2016 and global growth to improve to 2.8% in CY2017. </a:t>
            </a:r>
          </a:p>
          <a:p>
            <a:pPr marL="457200" indent="-457200" algn="just" fontAlgn="auto">
              <a:spcBef>
                <a:spcPts val="0"/>
              </a:spcBef>
              <a:spcAft>
                <a:spcPts val="0"/>
              </a:spcAft>
              <a:buFont typeface="Courier New" pitchFamily="49" charset="0"/>
              <a:buChar char="o"/>
              <a:defRPr/>
            </a:pPr>
            <a:endParaRPr lang="en-US" sz="1550" dirty="0" smtClean="0"/>
          </a:p>
          <a:p>
            <a:pPr marL="457200" indent="-457200" algn="just" fontAlgn="auto">
              <a:spcBef>
                <a:spcPts val="0"/>
              </a:spcBef>
              <a:spcAft>
                <a:spcPts val="0"/>
              </a:spcAft>
              <a:buFont typeface="Courier New" pitchFamily="49" charset="0"/>
              <a:buChar char="o"/>
              <a:defRPr/>
            </a:pPr>
            <a:r>
              <a:rPr lang="en-US" sz="1550" dirty="0" smtClean="0"/>
              <a:t>The Malaysian economy continued to be in its moderation trajectory. Malaysia’s gross domestic product (“GDP”) growth narrowed for the fifth consecutive quarter since 2Q CY2015. In the second quarter of 2016 (“2Q CY2016”), the GDP expanded at a slower pace of 4.0% compared to 4.2% in the first quarter of 2016 (“1Q CY2016”). The strong growth in domestic demand was weighed down by the continued decline in net exports and drawdown in stocks, mainly attributable to lower production in agriculture and manufactured products. </a:t>
            </a:r>
          </a:p>
          <a:p>
            <a:pPr marL="457200" indent="-457200" algn="just" fontAlgn="auto">
              <a:spcBef>
                <a:spcPts val="0"/>
              </a:spcBef>
              <a:spcAft>
                <a:spcPts val="0"/>
              </a:spcAft>
              <a:buFont typeface="Courier New" pitchFamily="49" charset="0"/>
              <a:buChar char="o"/>
              <a:defRPr/>
            </a:pPr>
            <a:endParaRPr lang="en-US" sz="1550" dirty="0" smtClean="0"/>
          </a:p>
          <a:p>
            <a:pPr marL="457200" indent="-457200" algn="just" fontAlgn="auto">
              <a:spcBef>
                <a:spcPts val="0"/>
              </a:spcBef>
              <a:spcAft>
                <a:spcPts val="0"/>
              </a:spcAft>
              <a:buFont typeface="Courier New" pitchFamily="49" charset="0"/>
              <a:buChar char="o"/>
              <a:defRPr/>
            </a:pPr>
            <a:r>
              <a:rPr lang="en-US" sz="1550" dirty="0" smtClean="0"/>
              <a:t>Correspondingly, the GDP growth for the Malaysian economy softened to 4.1% y-o-y for the first half of 2016 (“1H CY2016”), from 5.3% during the same period last year. In the recent Federal Budget 2017 announcement, the Government is projecting a narrower GDP growth of between 4.0% to 4.5% (from 4.0% to 5.0%) previously. However, uncertainties in the external environment may pose downside risks to the economy’s growth prospects. </a:t>
            </a:r>
          </a:p>
          <a:p>
            <a:pPr marL="457200" indent="-457200" algn="just" fontAlgn="auto">
              <a:spcBef>
                <a:spcPts val="0"/>
              </a:spcBef>
              <a:spcAft>
                <a:spcPts val="0"/>
              </a:spcAft>
              <a:buFont typeface="Courier New" pitchFamily="49" charset="0"/>
              <a:buChar char="o"/>
              <a:defRPr/>
            </a:pPr>
            <a:endParaRPr lang="en-US" sz="1550" dirty="0" smtClean="0">
              <a:solidFill>
                <a:srgbClr val="FF0000"/>
              </a:solidFill>
            </a:endParaRPr>
          </a:p>
          <a:p>
            <a:pPr algn="just" fontAlgn="auto">
              <a:spcBef>
                <a:spcPts val="0"/>
              </a:spcBef>
              <a:spcAft>
                <a:spcPts val="0"/>
              </a:spcAft>
              <a:defRPr/>
            </a:pPr>
            <a:endParaRPr lang="en-US" sz="1550" dirty="0">
              <a:latin typeface="+mn-lt"/>
            </a:endParaRPr>
          </a:p>
        </p:txBody>
      </p:sp>
      <p:sp>
        <p:nvSpPr>
          <p:cNvPr id="2" name="Title 8"/>
          <p:cNvSpPr>
            <a:spLocks noGrp="1"/>
          </p:cNvSpPr>
          <p:nvPr>
            <p:ph type="title"/>
          </p:nvPr>
        </p:nvSpPr>
        <p:spPr>
          <a:xfrm>
            <a:off x="69624" y="-3629"/>
            <a:ext cx="8153400" cy="714375"/>
          </a:xfrm>
        </p:spPr>
        <p:txBody>
          <a:bodyPr/>
          <a:lstStyle/>
          <a:p>
            <a:pPr eaLnBrk="1" hangingPunct="1"/>
            <a:r>
              <a:rPr lang="en-US" sz="2400" dirty="0" smtClean="0"/>
              <a:t>General Outlook</a:t>
            </a:r>
          </a:p>
        </p:txBody>
      </p:sp>
      <p:sp>
        <p:nvSpPr>
          <p:cNvPr id="5"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44</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Tree>
    <p:extLst>
      <p:ext uri="{BB962C8B-B14F-4D97-AF65-F5344CB8AC3E}">
        <p14:creationId xmlns:p14="http://schemas.microsoft.com/office/powerpoint/2010/main" val="726204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a:spLocks noGrp="1"/>
          </p:cNvSpPr>
          <p:nvPr>
            <p:ph type="title"/>
          </p:nvPr>
        </p:nvSpPr>
        <p:spPr>
          <a:xfrm>
            <a:off x="69624" y="-3629"/>
            <a:ext cx="8153400" cy="714375"/>
          </a:xfrm>
        </p:spPr>
        <p:txBody>
          <a:bodyPr/>
          <a:lstStyle/>
          <a:p>
            <a:pPr eaLnBrk="1" hangingPunct="1"/>
            <a:r>
              <a:rPr lang="en-US" sz="2400" dirty="0" smtClean="0"/>
              <a:t>General Outlook</a:t>
            </a:r>
          </a:p>
        </p:txBody>
      </p:sp>
      <p:sp>
        <p:nvSpPr>
          <p:cNvPr id="6"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45</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7" name="TextBox 6"/>
          <p:cNvSpPr txBox="1"/>
          <p:nvPr/>
        </p:nvSpPr>
        <p:spPr>
          <a:xfrm>
            <a:off x="220956" y="609600"/>
            <a:ext cx="8605837" cy="4031873"/>
          </a:xfrm>
          <a:prstGeom prst="rect">
            <a:avLst/>
          </a:prstGeom>
          <a:noFill/>
        </p:spPr>
        <p:txBody>
          <a:bodyPr>
            <a:spAutoFit/>
          </a:bodyPr>
          <a:lstStyle/>
          <a:p>
            <a:pPr algn="just" fontAlgn="auto">
              <a:spcBef>
                <a:spcPts val="0"/>
              </a:spcBef>
              <a:spcAft>
                <a:spcPts val="0"/>
              </a:spcAft>
              <a:defRPr/>
            </a:pPr>
            <a:endParaRPr lang="en-US" sz="1600" dirty="0" smtClean="0">
              <a:latin typeface="+mn-lt"/>
            </a:endParaRPr>
          </a:p>
          <a:p>
            <a:pPr marL="457200" indent="-457200" algn="just" fontAlgn="auto">
              <a:spcBef>
                <a:spcPts val="0"/>
              </a:spcBef>
              <a:spcAft>
                <a:spcPts val="0"/>
              </a:spcAft>
              <a:buFont typeface="Courier New" pitchFamily="49" charset="0"/>
              <a:buChar char="o"/>
              <a:defRPr/>
            </a:pPr>
            <a:r>
              <a:rPr lang="en-GB" sz="1600" dirty="0" smtClean="0"/>
              <a:t>BNM has </a:t>
            </a:r>
            <a:r>
              <a:rPr lang="en-GB" sz="1600" dirty="0"/>
              <a:t>maintained the Overnight Policy Rate (“OPR”) </a:t>
            </a:r>
            <a:r>
              <a:rPr lang="en-GB" sz="1600" dirty="0" smtClean="0"/>
              <a:t>at </a:t>
            </a:r>
            <a:r>
              <a:rPr lang="en-GB" sz="1600" dirty="0"/>
              <a:t>3.00% at the recent Monetary Policy Committee (“MPC”) meeting on 7 September 2016. </a:t>
            </a:r>
            <a:r>
              <a:rPr lang="en-GB" sz="1600" dirty="0" smtClean="0"/>
              <a:t>BNM remains accommodative in its monetary policy stance to ensure that the domestic economy continues on a steady growth path amid stable inflation and supported by continued healthy financial intermediation in the economy. In an environment of elevated  downside risk to global growth, further easing in monetary policy is possible in CY2016 and CY2017.  </a:t>
            </a:r>
          </a:p>
          <a:p>
            <a:pPr marL="457200" indent="-457200" algn="just" fontAlgn="auto">
              <a:spcBef>
                <a:spcPts val="0"/>
              </a:spcBef>
              <a:spcAft>
                <a:spcPts val="0"/>
              </a:spcAft>
              <a:buFont typeface="Courier New" pitchFamily="49" charset="0"/>
              <a:buChar char="o"/>
              <a:defRPr/>
            </a:pPr>
            <a:endParaRPr lang="en-GB" sz="1600" dirty="0"/>
          </a:p>
          <a:p>
            <a:pPr marL="457200" indent="-457200" algn="just" fontAlgn="auto">
              <a:spcBef>
                <a:spcPts val="0"/>
              </a:spcBef>
              <a:spcAft>
                <a:spcPts val="0"/>
              </a:spcAft>
              <a:buFont typeface="Courier New" pitchFamily="49" charset="0"/>
              <a:buChar char="o"/>
              <a:defRPr/>
            </a:pPr>
            <a:r>
              <a:rPr lang="en-US" sz="1600" dirty="0" smtClean="0"/>
              <a:t>Headline inflation inched marginally to 1.5% </a:t>
            </a:r>
            <a:r>
              <a:rPr lang="en-US" sz="1600" dirty="0"/>
              <a:t>in August </a:t>
            </a:r>
            <a:r>
              <a:rPr lang="en-US" sz="1600" dirty="0" smtClean="0"/>
              <a:t>2016 (July </a:t>
            </a:r>
            <a:r>
              <a:rPr lang="en-US" sz="1600" dirty="0"/>
              <a:t>2016: 1.1</a:t>
            </a:r>
            <a:r>
              <a:rPr lang="en-US" sz="1600" dirty="0" smtClean="0"/>
              <a:t>%) on the back of increase in food and non-alcoholic beverages, alcoholic beverages and tobacco and smaller margin of decline in transportation costs. Year-to-date 8M CY2016 inflation stood at 2.3%, in line with the government’s expectation of between 2.0</a:t>
            </a:r>
            <a:r>
              <a:rPr lang="en-US" sz="1600" dirty="0"/>
              <a:t>% </a:t>
            </a:r>
            <a:r>
              <a:rPr lang="en-US" sz="1600" dirty="0" smtClean="0"/>
              <a:t>and 2.5% </a:t>
            </a:r>
            <a:r>
              <a:rPr lang="en-US" sz="1600" dirty="0"/>
              <a:t>in </a:t>
            </a:r>
            <a:r>
              <a:rPr lang="en-US" sz="1600" dirty="0" smtClean="0"/>
              <a:t>CY2016. BNM expects inflation to remain </a:t>
            </a:r>
            <a:r>
              <a:rPr lang="en-US" sz="1600" dirty="0"/>
              <a:t>relatively stable in CY2017.</a:t>
            </a:r>
          </a:p>
          <a:p>
            <a:pPr marL="457200" indent="-457200" algn="just" fontAlgn="auto">
              <a:spcBef>
                <a:spcPts val="0"/>
              </a:spcBef>
              <a:spcAft>
                <a:spcPts val="0"/>
              </a:spcAft>
              <a:buFont typeface="Courier New" pitchFamily="49" charset="0"/>
              <a:buChar char="o"/>
              <a:defRPr/>
            </a:pPr>
            <a:endParaRPr lang="en-GB" sz="1600" dirty="0" smtClean="0">
              <a:solidFill>
                <a:srgbClr val="FF0000"/>
              </a:solidFill>
            </a:endParaRPr>
          </a:p>
          <a:p>
            <a:pPr marL="457200" indent="-457200" algn="just" fontAlgn="auto">
              <a:spcBef>
                <a:spcPts val="0"/>
              </a:spcBef>
              <a:spcAft>
                <a:spcPts val="0"/>
              </a:spcAft>
              <a:buFont typeface="Courier New" pitchFamily="49" charset="0"/>
              <a:buChar char="o"/>
              <a:defRPr/>
            </a:pPr>
            <a:endParaRPr lang="en-GB" sz="1600" dirty="0">
              <a:solidFill>
                <a:srgbClr val="FF0000"/>
              </a:solidFill>
              <a:latin typeface="+mn-lt"/>
            </a:endParaRPr>
          </a:p>
        </p:txBody>
      </p:sp>
    </p:spTree>
    <p:extLst>
      <p:ext uri="{BB962C8B-B14F-4D97-AF65-F5344CB8AC3E}">
        <p14:creationId xmlns:p14="http://schemas.microsoft.com/office/powerpoint/2010/main" val="2311852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a:spLocks noGrp="1"/>
          </p:cNvSpPr>
          <p:nvPr>
            <p:ph type="title"/>
          </p:nvPr>
        </p:nvSpPr>
        <p:spPr>
          <a:xfrm>
            <a:off x="69624" y="-3629"/>
            <a:ext cx="8153400" cy="714375"/>
          </a:xfrm>
        </p:spPr>
        <p:txBody>
          <a:bodyPr/>
          <a:lstStyle/>
          <a:p>
            <a:pPr eaLnBrk="1" hangingPunct="1"/>
            <a:r>
              <a:rPr lang="en-US" sz="2400" dirty="0" smtClean="0"/>
              <a:t>General Outlook</a:t>
            </a:r>
          </a:p>
        </p:txBody>
      </p:sp>
      <p:sp>
        <p:nvSpPr>
          <p:cNvPr id="6"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46</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7" name="TextBox 6"/>
          <p:cNvSpPr txBox="1"/>
          <p:nvPr/>
        </p:nvSpPr>
        <p:spPr>
          <a:xfrm>
            <a:off x="220956" y="609600"/>
            <a:ext cx="8605837" cy="3831818"/>
          </a:xfrm>
          <a:prstGeom prst="rect">
            <a:avLst/>
          </a:prstGeom>
          <a:noFill/>
        </p:spPr>
        <p:txBody>
          <a:bodyPr>
            <a:spAutoFit/>
          </a:bodyPr>
          <a:lstStyle/>
          <a:p>
            <a:pPr algn="just" fontAlgn="auto">
              <a:spcBef>
                <a:spcPts val="0"/>
              </a:spcBef>
              <a:spcAft>
                <a:spcPts val="0"/>
              </a:spcAft>
              <a:defRPr/>
            </a:pPr>
            <a:endParaRPr lang="en-GB" sz="1600" dirty="0">
              <a:solidFill>
                <a:srgbClr val="FF0000"/>
              </a:solidFill>
              <a:latin typeface="+mn-lt"/>
            </a:endParaRPr>
          </a:p>
          <a:p>
            <a:pPr marL="457200" indent="-457200" algn="just" fontAlgn="auto">
              <a:spcBef>
                <a:spcPts val="0"/>
              </a:spcBef>
              <a:spcAft>
                <a:spcPts val="600"/>
              </a:spcAft>
              <a:buFont typeface="Courier New" pitchFamily="49" charset="0"/>
              <a:buChar char="o"/>
              <a:defRP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Manager expects a dip in DPU in FY2017 compared to FY2016 on the back of</a:t>
            </a:r>
            <a:r>
              <a:rPr lang="en-US" sz="1600" dirty="0" smtClean="0">
                <a:latin typeface="Arial" panose="020B0604020202020204" pitchFamily="34" charset="0"/>
                <a:cs typeface="Arial" panose="020B0604020202020204" pitchFamily="34" charset="0"/>
              </a:rPr>
              <a:t>:</a:t>
            </a:r>
          </a:p>
          <a:p>
            <a:pPr marL="457200" indent="-457200" algn="just" fontAlgn="auto">
              <a:spcBef>
                <a:spcPts val="0"/>
              </a:spcBef>
              <a:spcAft>
                <a:spcPts val="600"/>
              </a:spcAft>
              <a:buFont typeface="Courier New" pitchFamily="49" charset="0"/>
              <a:buChar char="o"/>
              <a:defRPr/>
            </a:pPr>
            <a:endParaRPr lang="en-US" sz="1600" dirty="0">
              <a:latin typeface="Arial" panose="020B0604020202020204" pitchFamily="34" charset="0"/>
              <a:cs typeface="Arial" panose="020B0604020202020204" pitchFamily="34" charset="0"/>
            </a:endParaRPr>
          </a:p>
          <a:p>
            <a:pPr marL="857250" lvl="1" indent="-400050" algn="just" fontAlgn="auto">
              <a:spcBef>
                <a:spcPts val="0"/>
              </a:spcBef>
              <a:spcAft>
                <a:spcPts val="600"/>
              </a:spcAft>
              <a:buAutoNum type="romanLcParenR"/>
              <a:defRPr/>
            </a:pPr>
            <a:r>
              <a:rPr lang="en-US" sz="1600" dirty="0">
                <a:latin typeface="Arial" panose="020B0604020202020204" pitchFamily="34" charset="0"/>
                <a:cs typeface="Arial" panose="020B0604020202020204" pitchFamily="34" charset="0"/>
              </a:rPr>
              <a:t>Lower contribution from the hotel segment due to the closure of Sunway Pyramid </a:t>
            </a:r>
            <a:r>
              <a:rPr lang="en-US" sz="1600" dirty="0" smtClean="0">
                <a:latin typeface="Arial" panose="020B0604020202020204" pitchFamily="34" charset="0"/>
                <a:cs typeface="Arial" panose="020B0604020202020204" pitchFamily="34" charset="0"/>
              </a:rPr>
              <a:t>Hotel  to </a:t>
            </a:r>
            <a:r>
              <a:rPr lang="en-US" sz="1600" dirty="0">
                <a:latin typeface="Arial" panose="020B0604020202020204" pitchFamily="34" charset="0"/>
                <a:cs typeface="Arial" panose="020B0604020202020204" pitchFamily="34" charset="0"/>
              </a:rPr>
              <a:t>undertake refurbishment </a:t>
            </a:r>
          </a:p>
          <a:p>
            <a:pPr marL="857250" lvl="1" indent="-400050" algn="just" fontAlgn="auto">
              <a:spcBef>
                <a:spcPts val="0"/>
              </a:spcBef>
              <a:spcAft>
                <a:spcPts val="600"/>
              </a:spcAft>
              <a:buAutoNum type="romanLcParenR"/>
              <a:defRPr/>
            </a:pPr>
            <a:r>
              <a:rPr lang="en-US" sz="1600" dirty="0">
                <a:latin typeface="Arial" panose="020B0604020202020204" pitchFamily="34" charset="0"/>
                <a:cs typeface="Arial" panose="020B0604020202020204" pitchFamily="34" charset="0"/>
              </a:rPr>
              <a:t>Cessation of payment of Manager’s fees in units with effect from </a:t>
            </a:r>
            <a:r>
              <a:rPr lang="en-US" sz="1600" dirty="0" smtClean="0">
                <a:latin typeface="Arial" panose="020B0604020202020204" pitchFamily="34" charset="0"/>
                <a:cs typeface="Arial" panose="020B0604020202020204" pitchFamily="34" charset="0"/>
              </a:rPr>
              <a:t>FY2017</a:t>
            </a:r>
            <a:endParaRPr lang="en-US" sz="1600" baseline="30000" dirty="0">
              <a:latin typeface="Arial" panose="020B0604020202020204" pitchFamily="34" charset="0"/>
              <a:cs typeface="Arial" panose="020B0604020202020204" pitchFamily="34" charset="0"/>
            </a:endParaRPr>
          </a:p>
          <a:p>
            <a:pPr marL="457200" algn="just" fontAlgn="auto">
              <a:spcBef>
                <a:spcPts val="0"/>
              </a:spcBef>
              <a:spcAft>
                <a:spcPts val="600"/>
              </a:spcAft>
              <a:defRPr/>
            </a:pPr>
            <a:r>
              <a:rPr lang="en-US" sz="1600" dirty="0">
                <a:latin typeface="Arial" panose="020B0604020202020204" pitchFamily="34" charset="0"/>
                <a:cs typeface="Arial" panose="020B0604020202020204" pitchFamily="34" charset="0"/>
              </a:rPr>
              <a:t> </a:t>
            </a:r>
          </a:p>
          <a:p>
            <a:pPr marL="444500" indent="-444500" algn="just" fontAlgn="auto">
              <a:spcBef>
                <a:spcPts val="0"/>
              </a:spcBef>
              <a:spcAft>
                <a:spcPts val="60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The Manager has received </a:t>
            </a:r>
            <a:r>
              <a:rPr lang="en-US" sz="1600" dirty="0" smtClean="0">
                <a:latin typeface="Arial" panose="020B0604020202020204" pitchFamily="34" charset="0"/>
                <a:cs typeface="Arial" panose="020B0604020202020204" pitchFamily="34" charset="0"/>
              </a:rPr>
              <a:t>RM3.189 </a:t>
            </a:r>
            <a:r>
              <a:rPr lang="en-US" sz="1600" dirty="0">
                <a:latin typeface="Arial" panose="020B0604020202020204" pitchFamily="34" charset="0"/>
                <a:cs typeface="Arial" panose="020B0604020202020204" pitchFamily="34" charset="0"/>
              </a:rPr>
              <a:t>million court award relating to Sunway Putra which </a:t>
            </a:r>
            <a:r>
              <a:rPr lang="en-US" sz="1600" dirty="0" smtClean="0">
                <a:latin typeface="Arial" panose="020B0604020202020204" pitchFamily="34" charset="0"/>
                <a:cs typeface="Arial" panose="020B0604020202020204" pitchFamily="34" charset="0"/>
              </a:rPr>
              <a:t>will be </a:t>
            </a:r>
            <a:r>
              <a:rPr lang="en-US" sz="1600" dirty="0" err="1" smtClean="0">
                <a:latin typeface="Arial" panose="020B0604020202020204" pitchFamily="34" charset="0"/>
                <a:cs typeface="Arial" panose="020B0604020202020204" pitchFamily="34" charset="0"/>
              </a:rPr>
              <a:t>recognised</a:t>
            </a:r>
            <a:r>
              <a:rPr lang="en-US" sz="1600" dirty="0" smtClean="0">
                <a:latin typeface="Arial" panose="020B0604020202020204" pitchFamily="34" charset="0"/>
                <a:cs typeface="Arial" panose="020B0604020202020204" pitchFamily="34" charset="0"/>
              </a:rPr>
              <a:t> in 2Q FY2017 following confirmation </a:t>
            </a:r>
            <a:r>
              <a:rPr lang="en-US" sz="1600" dirty="0">
                <a:latin typeface="Arial" panose="020B0604020202020204" pitchFamily="34" charset="0"/>
                <a:cs typeface="Arial" panose="020B0604020202020204" pitchFamily="34" charset="0"/>
              </a:rPr>
              <a:t>of the legal case closure by our lawyer</a:t>
            </a:r>
            <a:r>
              <a:rPr lang="en-US" sz="1600" dirty="0" smtClean="0">
                <a:latin typeface="Arial" panose="020B0604020202020204" pitchFamily="34" charset="0"/>
                <a:cs typeface="Arial" panose="020B0604020202020204" pitchFamily="34" charset="0"/>
              </a:rPr>
              <a:t>.</a:t>
            </a:r>
          </a:p>
          <a:p>
            <a:pPr marL="444500" indent="-444500" algn="just" fontAlgn="auto">
              <a:spcBef>
                <a:spcPts val="0"/>
              </a:spcBef>
              <a:spcAft>
                <a:spcPts val="600"/>
              </a:spcAft>
              <a:buFont typeface="Courier New" panose="02070309020205020404" pitchFamily="49" charset="0"/>
              <a:buChar char="o"/>
              <a:defRPr/>
            </a:pPr>
            <a:endParaRPr lang="en-US" sz="1600" dirty="0" smtClean="0"/>
          </a:p>
          <a:p>
            <a:pPr marL="457200" indent="-457200" fontAlgn="auto">
              <a:spcBef>
                <a:spcPts val="0"/>
              </a:spcBef>
              <a:spcAft>
                <a:spcPts val="0"/>
              </a:spcAft>
              <a:buFont typeface="Courier New" pitchFamily="49" charset="0"/>
              <a:buChar char="o"/>
              <a:defRPr/>
            </a:pPr>
            <a:r>
              <a:rPr lang="en-US" sz="1600" dirty="0" smtClean="0"/>
              <a:t>The Manager is committed to distribute 100% of its distributable net income for FY2017.   </a:t>
            </a:r>
          </a:p>
          <a:p>
            <a:pPr marL="457200" indent="-457200" algn="just" fontAlgn="auto">
              <a:spcBef>
                <a:spcPts val="0"/>
              </a:spcBef>
              <a:spcAft>
                <a:spcPts val="0"/>
              </a:spcAft>
              <a:buFont typeface="Courier New" pitchFamily="49" charset="0"/>
              <a:buChar char="o"/>
              <a:defRPr/>
            </a:pPr>
            <a:endParaRPr lang="en-US" sz="1600" dirty="0" smtClean="0">
              <a:latin typeface="+mn-lt"/>
            </a:endParaRPr>
          </a:p>
        </p:txBody>
      </p:sp>
    </p:spTree>
    <p:extLst>
      <p:ext uri="{BB962C8B-B14F-4D97-AF65-F5344CB8AC3E}">
        <p14:creationId xmlns:p14="http://schemas.microsoft.com/office/powerpoint/2010/main" val="3895335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Retail Segment</a:t>
            </a:r>
            <a:endParaRPr lang="en-US" dirty="0"/>
          </a:p>
        </p:txBody>
      </p:sp>
      <p:sp>
        <p:nvSpPr>
          <p:cNvPr id="4"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47</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6" name="TextBox 5"/>
          <p:cNvSpPr txBox="1">
            <a:spLocks noChangeArrowheads="1"/>
          </p:cNvSpPr>
          <p:nvPr/>
        </p:nvSpPr>
        <p:spPr bwMode="auto">
          <a:xfrm>
            <a:off x="105056" y="457200"/>
            <a:ext cx="8729662" cy="5509200"/>
          </a:xfrm>
          <a:prstGeom prst="rect">
            <a:avLst/>
          </a:prstGeom>
          <a:noFill/>
          <a:ln w="9525">
            <a:noFill/>
            <a:miter lim="800000"/>
            <a:headEnd/>
            <a:tailEnd/>
          </a:ln>
        </p:spPr>
        <p:txBody>
          <a:bodyPr wrap="square">
            <a:spAutoFit/>
          </a:bodyPr>
          <a:lstStyle/>
          <a:p>
            <a:pPr algn="just">
              <a:defRPr/>
            </a:pPr>
            <a:endParaRPr lang="en-US" sz="1600" dirty="0" smtClean="0">
              <a:latin typeface="Arial" panose="020B0604020202020204" pitchFamily="34" charset="0"/>
            </a:endParaRPr>
          </a:p>
          <a:p>
            <a:pPr marL="457200" indent="-457200" algn="just">
              <a:buFont typeface="Courier New" pitchFamily="49" charset="0"/>
              <a:buChar char="o"/>
              <a:defRPr/>
            </a:pPr>
            <a:r>
              <a:rPr lang="en-US" sz="1600" dirty="0" smtClean="0"/>
              <a:t>The Malaysian retail industry recorded a lower-than-expected growth rate of 7.5% in retail sales in the 2Q CY2016, according to Retail Group Malaysia (“RGM”). </a:t>
            </a:r>
            <a:r>
              <a:rPr lang="en-US" sz="1600" dirty="0"/>
              <a:t>Malaysian retailers suffered the worst quarterly decline since 1999 of 11.9% in 2Q CY2015. </a:t>
            </a:r>
            <a:r>
              <a:rPr lang="en-US" sz="1600" dirty="0" smtClean="0"/>
              <a:t>Marking the first anniversary of the implementation of Goods &amp; Services Tax (GST), the rebound in retail sales reflects the low base effect from a year ago. </a:t>
            </a:r>
          </a:p>
          <a:p>
            <a:pPr marL="457200" indent="-457200" algn="just">
              <a:buFont typeface="Courier New" pitchFamily="49" charset="0"/>
              <a:buChar char="o"/>
              <a:defRPr/>
            </a:pPr>
            <a:endParaRPr lang="en-US" sz="1600" dirty="0"/>
          </a:p>
          <a:p>
            <a:pPr marL="457200" indent="-457200" algn="just">
              <a:buFont typeface="Courier New" pitchFamily="49" charset="0"/>
              <a:buChar char="o"/>
              <a:defRPr/>
            </a:pPr>
            <a:r>
              <a:rPr lang="en-US" sz="1600" dirty="0" smtClean="0"/>
              <a:t>For the first half of CY2016, retail sales was flattish at 0.5%. RGM projects the Malaysian retail industry to grow by 3.5% in CY2016, underpin by festivities in the second half of CY2016 and increase in minimum wages in July 2016. </a:t>
            </a:r>
          </a:p>
          <a:p>
            <a:pPr marL="457200" indent="-457200" algn="just">
              <a:buFont typeface="Courier New" pitchFamily="49" charset="0"/>
              <a:buChar char="o"/>
              <a:defRPr/>
            </a:pPr>
            <a:endParaRPr lang="en-US" sz="1600" dirty="0"/>
          </a:p>
          <a:p>
            <a:pPr marL="457200" indent="-457200" algn="just">
              <a:buFont typeface="Courier New" pitchFamily="49" charset="0"/>
              <a:buChar char="o"/>
              <a:defRPr/>
            </a:pPr>
            <a:r>
              <a:rPr lang="en-US" sz="1600" dirty="0" smtClean="0"/>
              <a:t>A total of 12 retail malls with a combined net </a:t>
            </a:r>
            <a:r>
              <a:rPr lang="en-US" sz="1600" dirty="0" err="1" smtClean="0"/>
              <a:t>lettable</a:t>
            </a:r>
            <a:r>
              <a:rPr lang="en-US" sz="1600" dirty="0" smtClean="0"/>
              <a:t> area (“NLA”) of approximately 2.82 million </a:t>
            </a:r>
            <a:r>
              <a:rPr lang="en-US" sz="1600" dirty="0" err="1" smtClean="0"/>
              <a:t>sq.ft</a:t>
            </a:r>
            <a:r>
              <a:rPr lang="en-US" sz="1600" dirty="0" smtClean="0"/>
              <a:t>., were completed and / or opened in the 1H CY2016. Cumulatively, retail space in the </a:t>
            </a:r>
            <a:r>
              <a:rPr lang="en-US" sz="1600" dirty="0" err="1" smtClean="0"/>
              <a:t>Klang</a:t>
            </a:r>
            <a:r>
              <a:rPr lang="en-US" sz="1600" dirty="0" smtClean="0"/>
              <a:t> Valley has increased to 52.72 million </a:t>
            </a:r>
            <a:r>
              <a:rPr lang="en-US" sz="1600" dirty="0" err="1" smtClean="0"/>
              <a:t>sq.ft</a:t>
            </a:r>
            <a:r>
              <a:rPr lang="en-US" sz="1600" dirty="0" smtClean="0"/>
              <a:t>. in 1H CY2016. The oversupply situation is expected to worsen in view that an estimated 17 million </a:t>
            </a:r>
            <a:r>
              <a:rPr lang="en-US" sz="1600" dirty="0" err="1" smtClean="0"/>
              <a:t>sq.ft</a:t>
            </a:r>
            <a:r>
              <a:rPr lang="en-US" sz="1600" dirty="0" smtClean="0"/>
              <a:t>. of retail space are expected to enter the </a:t>
            </a:r>
            <a:r>
              <a:rPr lang="en-US" sz="1600" dirty="0" err="1" smtClean="0"/>
              <a:t>Klang</a:t>
            </a:r>
            <a:r>
              <a:rPr lang="en-US" sz="1600" dirty="0" smtClean="0"/>
              <a:t> Valley between now and CY2019. </a:t>
            </a:r>
            <a:endParaRPr lang="en-US" sz="1600" dirty="0" smtClean="0">
              <a:solidFill>
                <a:srgbClr val="FF0000"/>
              </a:solidFill>
            </a:endParaRPr>
          </a:p>
          <a:p>
            <a:pPr algn="just">
              <a:defRPr/>
            </a:pPr>
            <a:endParaRPr lang="en-US" sz="1600" dirty="0" smtClean="0">
              <a:solidFill>
                <a:srgbClr val="0070C0"/>
              </a:solidFill>
            </a:endParaRPr>
          </a:p>
          <a:p>
            <a:pPr marL="457200" indent="-457200" algn="just">
              <a:buFont typeface="Courier New" pitchFamily="49" charset="0"/>
              <a:buChar char="o"/>
              <a:defRPr/>
            </a:pPr>
            <a:r>
              <a:rPr lang="en-US" sz="1600" dirty="0" smtClean="0"/>
              <a:t>The </a:t>
            </a:r>
            <a:r>
              <a:rPr lang="en-US" sz="1600" dirty="0"/>
              <a:t>average occupancy rate at Sunway Pyramid Shopping Mall </a:t>
            </a:r>
            <a:r>
              <a:rPr lang="en-US" sz="1600" dirty="0" smtClean="0"/>
              <a:t>was largely stable at 97.9% in 1Q FY2017 compared to 98.3% in FY2016. Based on the total of 979,276 </a:t>
            </a:r>
            <a:r>
              <a:rPr lang="en-US" sz="1600" dirty="0" err="1" smtClean="0"/>
              <a:t>sq.ft</a:t>
            </a:r>
            <a:r>
              <a:rPr lang="en-US" sz="1600" dirty="0" smtClean="0"/>
              <a:t>. of NLA which is due for renewal in this financial year, a total of 584,033 </a:t>
            </a:r>
            <a:r>
              <a:rPr lang="en-US" sz="1600" dirty="0" err="1" smtClean="0"/>
              <a:t>sq.ft</a:t>
            </a:r>
            <a:r>
              <a:rPr lang="en-US" sz="1600" dirty="0" smtClean="0"/>
              <a:t>. of NLA was renewed in 1Q FY2017</a:t>
            </a:r>
            <a:r>
              <a:rPr lang="en-US" sz="1600" dirty="0"/>
              <a:t> </a:t>
            </a:r>
            <a:r>
              <a:rPr lang="en-US" sz="1600" dirty="0" smtClean="0"/>
              <a:t>at </a:t>
            </a:r>
            <a:r>
              <a:rPr lang="en-US" sz="1600" dirty="0"/>
              <a:t>a single-digit rental reversion rate over the three-year tenancy term. </a:t>
            </a:r>
            <a:r>
              <a:rPr lang="en-US" sz="1600" dirty="0" smtClean="0"/>
              <a:t>The renewal has included the two anchor tenants in the mall. </a:t>
            </a:r>
            <a:endParaRPr lang="en-US" sz="1600" dirty="0" smtClean="0">
              <a:latin typeface="Arial" panose="020B0604020202020204" pitchFamily="34" charset="0"/>
            </a:endParaRPr>
          </a:p>
        </p:txBody>
      </p:sp>
    </p:spTree>
    <p:extLst>
      <p:ext uri="{BB962C8B-B14F-4D97-AF65-F5344CB8AC3E}">
        <p14:creationId xmlns:p14="http://schemas.microsoft.com/office/powerpoint/2010/main" val="28676634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228600" y="0"/>
            <a:ext cx="8415338" cy="714375"/>
          </a:xfrm>
        </p:spPr>
        <p:txBody>
          <a:bodyPr/>
          <a:lstStyle/>
          <a:p>
            <a:pPr eaLnBrk="1" hangingPunct="1"/>
            <a:r>
              <a:rPr lang="en-US" sz="2400" dirty="0" smtClean="0"/>
              <a:t>Retail Segment </a:t>
            </a:r>
            <a:r>
              <a:rPr lang="en-US" sz="2000" dirty="0" smtClean="0"/>
              <a:t>(Cont’d)</a:t>
            </a:r>
            <a:endParaRPr lang="en-US" sz="2000" dirty="0" smtClean="0">
              <a:solidFill>
                <a:srgbClr val="FF0000"/>
              </a:solidFill>
            </a:endParaRPr>
          </a:p>
        </p:txBody>
      </p:sp>
      <p:sp>
        <p:nvSpPr>
          <p:cNvPr id="4"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48</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5" name="TextBox 4"/>
          <p:cNvSpPr txBox="1">
            <a:spLocks noChangeArrowheads="1"/>
          </p:cNvSpPr>
          <p:nvPr/>
        </p:nvSpPr>
        <p:spPr bwMode="auto">
          <a:xfrm>
            <a:off x="237565" y="714375"/>
            <a:ext cx="8486775" cy="5016758"/>
          </a:xfrm>
          <a:prstGeom prst="rect">
            <a:avLst/>
          </a:prstGeom>
          <a:noFill/>
          <a:ln w="9525">
            <a:noFill/>
            <a:miter lim="800000"/>
            <a:headEnd/>
            <a:tailEnd/>
          </a:ln>
        </p:spPr>
        <p:txBody>
          <a:bodyPr>
            <a:spAutoFit/>
          </a:bodyPr>
          <a:lstStyle/>
          <a:p>
            <a:pPr marL="457200" indent="-457200" algn="just">
              <a:buFont typeface="Courier New" pitchFamily="49" charset="0"/>
              <a:buChar char="o"/>
              <a:defRPr/>
            </a:pPr>
            <a:r>
              <a:rPr lang="en-US" sz="1600" dirty="0" smtClean="0"/>
              <a:t>Following the completion of the remodeling of 2</a:t>
            </a:r>
            <a:r>
              <a:rPr lang="en-US" sz="1600" baseline="30000" dirty="0" smtClean="0"/>
              <a:t>nd</a:t>
            </a:r>
            <a:r>
              <a:rPr lang="en-US" sz="1600" dirty="0" smtClean="0"/>
              <a:t> floor area with NLA of approximately 16,000 </a:t>
            </a:r>
            <a:r>
              <a:rPr lang="en-US" sz="1600" dirty="0" err="1" smtClean="0"/>
              <a:t>sq.ft</a:t>
            </a:r>
            <a:r>
              <a:rPr lang="en-US" sz="1600" dirty="0" smtClean="0"/>
              <a:t>. (equivalent to 3% of total NLA) into food and beverage (“F&amp;B”) area, the average occupancy rate for Sunway Carnival Shopping Mall has improved to 96.4% in 1Q FY2017 (FY2016: 94.4%). </a:t>
            </a:r>
            <a:r>
              <a:rPr lang="en-US" sz="1600" dirty="0"/>
              <a:t>Based on the total of </a:t>
            </a:r>
            <a:r>
              <a:rPr lang="en-US" sz="1600" dirty="0" smtClean="0"/>
              <a:t>327,408 </a:t>
            </a:r>
            <a:r>
              <a:rPr lang="en-US" sz="1600" dirty="0" err="1"/>
              <a:t>sq.ft</a:t>
            </a:r>
            <a:r>
              <a:rPr lang="en-US" sz="1600" dirty="0"/>
              <a:t>. </a:t>
            </a:r>
            <a:r>
              <a:rPr lang="en-US" sz="1600" dirty="0" smtClean="0"/>
              <a:t>of NLA </a:t>
            </a:r>
            <a:r>
              <a:rPr lang="en-US" sz="1600" dirty="0"/>
              <a:t>which is due for renewal in this financial year, a total of </a:t>
            </a:r>
            <a:r>
              <a:rPr lang="en-US" sz="1600" dirty="0" smtClean="0"/>
              <a:t>199,153 </a:t>
            </a:r>
            <a:r>
              <a:rPr lang="en-US" sz="1600" dirty="0" err="1"/>
              <a:t>sq.ft</a:t>
            </a:r>
            <a:r>
              <a:rPr lang="en-US" sz="1600" dirty="0"/>
              <a:t>. of NLA was renewed in 1Q FY2017 at a single-digit rental reversion rate over the three-year tenancy term. The renewal has included the </a:t>
            </a:r>
            <a:r>
              <a:rPr lang="en-US" sz="1600" dirty="0" smtClean="0"/>
              <a:t>anchor tenant </a:t>
            </a:r>
            <a:r>
              <a:rPr lang="en-US" sz="1600" dirty="0"/>
              <a:t>in the mall. </a:t>
            </a:r>
            <a:endParaRPr lang="en-US" sz="1600" dirty="0">
              <a:latin typeface="Arial" panose="020B0604020202020204" pitchFamily="34" charset="0"/>
            </a:endParaRPr>
          </a:p>
          <a:p>
            <a:pPr algn="just">
              <a:defRPr/>
            </a:pPr>
            <a:endParaRPr lang="en-US" sz="1600" dirty="0"/>
          </a:p>
          <a:p>
            <a:pPr marL="457200" indent="-457200" algn="just">
              <a:buFont typeface="Courier New" pitchFamily="49" charset="0"/>
              <a:buChar char="o"/>
              <a:defRPr/>
            </a:pPr>
            <a:r>
              <a:rPr lang="en-US" sz="1600" dirty="0" smtClean="0"/>
              <a:t>Sunway Putra Mall has registered a higher average occupancy rate of 85.2% in 1Q FY2017 compared to 74.9% in FY2016.   </a:t>
            </a:r>
          </a:p>
          <a:p>
            <a:pPr marL="457200" indent="-457200" algn="just">
              <a:buFont typeface="Courier New" pitchFamily="49" charset="0"/>
              <a:buChar char="o"/>
              <a:defRPr/>
            </a:pPr>
            <a:endParaRPr lang="en-US" sz="1600" dirty="0"/>
          </a:p>
          <a:p>
            <a:pPr marL="457200" indent="-457200" algn="just">
              <a:buFont typeface="Courier New" pitchFamily="49" charset="0"/>
              <a:buChar char="o"/>
              <a:defRPr/>
            </a:pPr>
            <a:r>
              <a:rPr lang="en-US" sz="1600" dirty="0" smtClean="0"/>
              <a:t>The Manager remains cautious on the growth prospects for the retail segment in FY2017 on the back of the subdued sentiment in the retail sub-sector caused by uncertainty in the economy and oversupply retail market</a:t>
            </a:r>
            <a:r>
              <a:rPr lang="en-US" sz="1600" dirty="0"/>
              <a:t> </a:t>
            </a:r>
            <a:r>
              <a:rPr lang="en-US" sz="1600" dirty="0" smtClean="0"/>
              <a:t>condition. Notably, GST impact is normalizing as consumers are gradually adjusting to the new tax regime. </a:t>
            </a:r>
          </a:p>
          <a:p>
            <a:pPr marL="457200" indent="-457200" algn="just">
              <a:buFont typeface="Courier New" pitchFamily="49" charset="0"/>
              <a:buChar char="o"/>
              <a:defRPr/>
            </a:pPr>
            <a:endParaRPr lang="en-US" sz="1600" dirty="0" smtClean="0"/>
          </a:p>
          <a:p>
            <a:pPr marL="457200" indent="-457200" algn="just">
              <a:buFont typeface="Courier New" pitchFamily="49" charset="0"/>
              <a:buChar char="o"/>
              <a:defRPr/>
            </a:pPr>
            <a:r>
              <a:rPr lang="en-US" sz="1600" dirty="0" smtClean="0"/>
              <a:t>The manager expects a modest growth for Sunway REIT’s retail assets for FY2017 contributed by the resilient performance from the flagship asset, Sunway Pyramid Shopping Mall and expected gradual improvement in the performance of Sunway Putra Mall.  </a:t>
            </a:r>
            <a:endParaRPr lang="en-US" sz="1600" dirty="0"/>
          </a:p>
        </p:txBody>
      </p:sp>
    </p:spTree>
    <p:extLst>
      <p:ext uri="{BB962C8B-B14F-4D97-AF65-F5344CB8AC3E}">
        <p14:creationId xmlns:p14="http://schemas.microsoft.com/office/powerpoint/2010/main" val="22930515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270932" y="0"/>
            <a:ext cx="7984068"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400" dirty="0" smtClean="0"/>
              <a:t>Hotel Segment </a:t>
            </a:r>
            <a:endParaRPr lang="en-US" dirty="0"/>
          </a:p>
        </p:txBody>
      </p:sp>
      <p:sp>
        <p:nvSpPr>
          <p:cNvPr id="5"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49</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6" name="TextBox 4"/>
          <p:cNvSpPr txBox="1">
            <a:spLocks noChangeArrowheads="1"/>
          </p:cNvSpPr>
          <p:nvPr/>
        </p:nvSpPr>
        <p:spPr bwMode="auto">
          <a:xfrm>
            <a:off x="270932" y="718838"/>
            <a:ext cx="8676878" cy="4770537"/>
          </a:xfrm>
          <a:prstGeom prst="rect">
            <a:avLst/>
          </a:prstGeom>
          <a:noFill/>
          <a:ln w="9525">
            <a:noFill/>
            <a:miter lim="800000"/>
            <a:headEnd/>
            <a:tailEnd/>
          </a:ln>
        </p:spPr>
        <p:txBody>
          <a:bodyPr wrap="square">
            <a:spAutoFit/>
          </a:bodyPr>
          <a:lstStyle/>
          <a:p>
            <a:pPr marL="457200" indent="-457200" algn="just">
              <a:buFont typeface="Courier New" pitchFamily="49" charset="0"/>
              <a:buChar char="o"/>
            </a:pPr>
            <a:r>
              <a:rPr lang="en-US" sz="1600" dirty="0" smtClean="0">
                <a:latin typeface="+mn-lt"/>
              </a:rPr>
              <a:t>Tourist arrivals have shown an improvement in the 1H CY2016. The Tourism and Culture Ministry stated that tourist arrivals rose 5.0% in the 1H CY2016 and on track to meet the target of 30.5 million tourists into the country for CY2016 with a total tourist receipts of RM103 billion. </a:t>
            </a:r>
          </a:p>
          <a:p>
            <a:pPr marL="457200" indent="-457200" algn="just">
              <a:buFont typeface="Courier New" pitchFamily="49" charset="0"/>
              <a:buChar char="o"/>
            </a:pPr>
            <a:endParaRPr lang="en-US" sz="1600" dirty="0">
              <a:latin typeface="+mn-lt"/>
            </a:endParaRPr>
          </a:p>
          <a:p>
            <a:pPr marL="457200" indent="-457200" algn="just">
              <a:buFont typeface="Courier New" pitchFamily="49" charset="0"/>
              <a:buChar char="o"/>
            </a:pPr>
            <a:r>
              <a:rPr lang="en-US" sz="1600" dirty="0" smtClean="0">
                <a:latin typeface="+mn-lt"/>
              </a:rPr>
              <a:t>Despite the encouraging improvement in the leisure segment, the hotel sub-sector is likely to remain challenging dampened by cautious business sentiment and oversupply market condition. </a:t>
            </a:r>
          </a:p>
          <a:p>
            <a:pPr algn="just"/>
            <a:endParaRPr lang="en-US" sz="1600" dirty="0">
              <a:latin typeface="+mn-lt"/>
            </a:endParaRPr>
          </a:p>
          <a:p>
            <a:pPr marL="457200" indent="-457200" algn="just">
              <a:buFont typeface="Courier New" pitchFamily="49" charset="0"/>
              <a:buChar char="o"/>
            </a:pPr>
            <a:r>
              <a:rPr lang="en-US" sz="1600" dirty="0" smtClean="0">
                <a:latin typeface="+mn-lt"/>
              </a:rPr>
              <a:t>Sunway Resort Hotel &amp; Spa’s average occupancy rate rose to 94.3% in 1Q FY2017 compared to 87.4% in 1Q FY2016. The encouraging occupancy was attributable to strong Middle-Eastern tourists during the summer holiday season. The hotel has enjoyed en extended peak period commencing early July this year as opposed to mid-July in the previous year.  </a:t>
            </a:r>
          </a:p>
          <a:p>
            <a:pPr algn="just"/>
            <a:endParaRPr lang="en-US" sz="1600" dirty="0">
              <a:latin typeface="+mn-lt"/>
            </a:endParaRPr>
          </a:p>
          <a:p>
            <a:pPr marL="457200" indent="-457200" algn="just">
              <a:buFont typeface="Courier New" pitchFamily="49" charset="0"/>
              <a:buChar char="o"/>
            </a:pPr>
            <a:r>
              <a:rPr lang="en-US" sz="1600" dirty="0" smtClean="0">
                <a:latin typeface="+mn-lt"/>
              </a:rPr>
              <a:t>Meanwhile, Sunway Pyramid Hotel (formerly known as Sunway Pyramid Hotel East) is undergoing refurbishment during the quarter. The refurbishment is on track and the Manager expects the hotel to progressively re-open from 2Q FY2017. </a:t>
            </a:r>
          </a:p>
          <a:p>
            <a:pPr marL="457200" indent="-457200" algn="just">
              <a:buFont typeface="Courier New" pitchFamily="49" charset="0"/>
              <a:buChar char="o"/>
            </a:pPr>
            <a:endParaRPr lang="en-US" sz="1600" dirty="0" smtClean="0">
              <a:latin typeface="+mn-lt"/>
            </a:endParaRPr>
          </a:p>
        </p:txBody>
      </p:sp>
    </p:spTree>
    <p:extLst>
      <p:ext uri="{BB962C8B-B14F-4D97-AF65-F5344CB8AC3E}">
        <p14:creationId xmlns:p14="http://schemas.microsoft.com/office/powerpoint/2010/main" val="1318488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t>5</a:t>
            </a:r>
            <a:endParaRPr kumimoji="0" lang="en-US" sz="900" b="0" i="0" u="none" strike="noStrike" kern="1200" cap="none" spc="0" normalizeH="0" baseline="0" noProof="0" dirty="0">
              <a:ln>
                <a:noFill/>
              </a:ln>
              <a:solidFill>
                <a:schemeClr val="tx1">
                  <a:tint val="75000"/>
                </a:schemeClr>
              </a:solidFill>
              <a:effectLst/>
              <a:uLnTx/>
              <a:uFillTx/>
            </a:endParaRPr>
          </a:p>
        </p:txBody>
      </p:sp>
      <p:sp>
        <p:nvSpPr>
          <p:cNvPr id="10" name="Title 8"/>
          <p:cNvSpPr txBox="1">
            <a:spLocks/>
          </p:cNvSpPr>
          <p:nvPr/>
        </p:nvSpPr>
        <p:spPr bwMode="auto">
          <a:xfrm>
            <a:off x="270932" y="-76200"/>
            <a:ext cx="7958668"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800" dirty="0" smtClean="0"/>
              <a:t>Distribution Details</a:t>
            </a:r>
            <a:endParaRPr lang="en-US" sz="28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554867864"/>
              </p:ext>
            </p:extLst>
          </p:nvPr>
        </p:nvGraphicFramePr>
        <p:xfrm>
          <a:off x="609600" y="1149290"/>
          <a:ext cx="8077200" cy="4572000"/>
        </p:xfrm>
        <a:graphic>
          <a:graphicData uri="http://schemas.openxmlformats.org/presentationml/2006/ole">
            <mc:AlternateContent xmlns:mc="http://schemas.openxmlformats.org/markup-compatibility/2006">
              <mc:Choice xmlns:v="urn:schemas-microsoft-com:vml" Requires="v">
                <p:oleObj spid="_x0000_s41057" name="Worksheet" r:id="rId3" imgW="4600642" imgH="2009777" progId="Excel.Sheet.12">
                  <p:link updateAutomatic="1"/>
                </p:oleObj>
              </mc:Choice>
              <mc:Fallback>
                <p:oleObj name="Worksheet" r:id="rId3" imgW="4600642" imgH="2009777" progId="Excel.Sheet.12">
                  <p:link updateAutomatic="1"/>
                  <p:pic>
                    <p:nvPicPr>
                      <p:cNvPr id="2" name="Object 1"/>
                      <p:cNvPicPr/>
                      <p:nvPr/>
                    </p:nvPicPr>
                    <p:blipFill>
                      <a:blip r:embed="rId4"/>
                      <a:stretch>
                        <a:fillRect/>
                      </a:stretch>
                    </p:blipFill>
                    <p:spPr>
                      <a:xfrm>
                        <a:off x="609600" y="1149290"/>
                        <a:ext cx="8077200" cy="4572000"/>
                      </a:xfrm>
                      <a:prstGeom prst="rect">
                        <a:avLst/>
                      </a:prstGeom>
                    </p:spPr>
                  </p:pic>
                </p:oleObj>
              </mc:Fallback>
            </mc:AlternateContent>
          </a:graphicData>
        </a:graphic>
      </p:graphicFrame>
      <p:sp>
        <p:nvSpPr>
          <p:cNvPr id="12" name="Rectangle 11"/>
          <p:cNvSpPr/>
          <p:nvPr/>
        </p:nvSpPr>
        <p:spPr>
          <a:xfrm>
            <a:off x="609600" y="5721290"/>
            <a:ext cx="7845425" cy="400110"/>
          </a:xfrm>
          <a:prstGeom prst="rect">
            <a:avLst/>
          </a:prstGeom>
          <a:noFill/>
        </p:spPr>
        <p:txBody>
          <a:bodyPr wrap="square">
            <a:spAutoFit/>
          </a:bodyPr>
          <a:lstStyle/>
          <a:p>
            <a:pPr marL="228600" indent="-228600" algn="just"/>
            <a:r>
              <a:rPr lang="en-US" sz="1000" b="1" baseline="30000" dirty="0" smtClean="0">
                <a:latin typeface="+mn-lt"/>
              </a:rPr>
              <a:t>1	</a:t>
            </a:r>
            <a:r>
              <a:rPr lang="en-US" sz="1000" b="0" dirty="0" smtClean="0">
                <a:latin typeface="+mn-lt"/>
              </a:rPr>
              <a:t>Proposed income distribution for 1Q2017 of 2.27 </a:t>
            </a:r>
            <a:r>
              <a:rPr lang="en-US" sz="1000" b="0" dirty="0" err="1" smtClean="0">
                <a:latin typeface="+mn-lt"/>
              </a:rPr>
              <a:t>sen</a:t>
            </a:r>
            <a:r>
              <a:rPr lang="en-US" sz="1000" b="0" dirty="0" smtClean="0">
                <a:latin typeface="+mn-lt"/>
              </a:rPr>
              <a:t> per unit (comprising taxable and non-taxable/tax exempt amount of </a:t>
            </a:r>
            <a:r>
              <a:rPr lang="en-US" sz="1000" dirty="0" smtClean="0">
                <a:latin typeface="+mn-lt"/>
              </a:rPr>
              <a:t>1.83</a:t>
            </a:r>
            <a:r>
              <a:rPr lang="en-US" sz="1000" b="0" dirty="0" smtClean="0">
                <a:latin typeface="+mn-lt"/>
              </a:rPr>
              <a:t> </a:t>
            </a:r>
            <a:r>
              <a:rPr lang="en-US" sz="1000" b="0" dirty="0" err="1" smtClean="0">
                <a:latin typeface="+mn-lt"/>
              </a:rPr>
              <a:t>sen</a:t>
            </a:r>
            <a:r>
              <a:rPr lang="en-US" sz="1000" b="0" dirty="0" smtClean="0">
                <a:latin typeface="+mn-lt"/>
              </a:rPr>
              <a:t> per unit</a:t>
            </a:r>
            <a:r>
              <a:rPr lang="en-US" sz="1000" dirty="0" smtClean="0">
                <a:latin typeface="+mn-lt"/>
              </a:rPr>
              <a:t> and</a:t>
            </a:r>
            <a:r>
              <a:rPr lang="en-US" sz="1000" dirty="0">
                <a:latin typeface="+mn-lt"/>
              </a:rPr>
              <a:t> </a:t>
            </a:r>
            <a:r>
              <a:rPr lang="en-US" sz="1000" dirty="0" smtClean="0">
                <a:latin typeface="+mn-lt"/>
              </a:rPr>
              <a:t>0.44 </a:t>
            </a:r>
            <a:r>
              <a:rPr lang="en-US" sz="1000" b="0" dirty="0" err="1" smtClean="0">
                <a:latin typeface="+mn-lt"/>
              </a:rPr>
              <a:t>sen</a:t>
            </a:r>
            <a:r>
              <a:rPr lang="en-US" sz="1000" b="0" dirty="0" smtClean="0">
                <a:latin typeface="+mn-lt"/>
              </a:rPr>
              <a:t> per unit respectively).</a:t>
            </a:r>
            <a:endParaRPr lang="en-US" sz="1000" b="0" dirty="0">
              <a:latin typeface="+mn-lt"/>
              <a:cs typeface="Lucida Sans Unicode" pitchFamily="34" charset="0"/>
            </a:endParaRPr>
          </a:p>
        </p:txBody>
      </p:sp>
      <p:sp>
        <p:nvSpPr>
          <p:cNvPr id="13" name="TextBox 12"/>
          <p:cNvSpPr txBox="1"/>
          <p:nvPr/>
        </p:nvSpPr>
        <p:spPr>
          <a:xfrm>
            <a:off x="6962014" y="2485310"/>
            <a:ext cx="194732" cy="246221"/>
          </a:xfrm>
          <a:prstGeom prst="rect">
            <a:avLst/>
          </a:prstGeom>
          <a:noFill/>
        </p:spPr>
        <p:txBody>
          <a:bodyPr wrap="square" rtlCol="0">
            <a:spAutoFit/>
          </a:bodyPr>
          <a:lstStyle/>
          <a:p>
            <a:r>
              <a:rPr lang="en-US" sz="1000" b="1" dirty="0" smtClean="0">
                <a:solidFill>
                  <a:srgbClr val="0070C0"/>
                </a:solidFill>
              </a:rPr>
              <a:t>1</a:t>
            </a:r>
            <a:endParaRPr lang="en-US" sz="1000" b="1" dirty="0">
              <a:solidFill>
                <a:srgbClr val="0070C0"/>
              </a:solidFill>
            </a:endParaRPr>
          </a:p>
        </p:txBody>
      </p:sp>
    </p:spTree>
    <p:extLst>
      <p:ext uri="{BB962C8B-B14F-4D97-AF65-F5344CB8AC3E}">
        <p14:creationId xmlns:p14="http://schemas.microsoft.com/office/powerpoint/2010/main" val="3208556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Hotel Segment </a:t>
            </a:r>
            <a:r>
              <a:rPr lang="en-US" dirty="0" smtClean="0"/>
              <a:t>(</a:t>
            </a:r>
            <a:r>
              <a:rPr lang="en-US" sz="2000" dirty="0" smtClean="0"/>
              <a:t>Cont’d</a:t>
            </a:r>
            <a:r>
              <a:rPr lang="en-US" dirty="0" smtClean="0"/>
              <a:t>)</a:t>
            </a:r>
            <a:endParaRPr lang="en-US" dirty="0"/>
          </a:p>
        </p:txBody>
      </p:sp>
      <p:sp>
        <p:nvSpPr>
          <p:cNvPr id="4"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50</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5" name="TextBox 4"/>
          <p:cNvSpPr txBox="1">
            <a:spLocks noChangeArrowheads="1"/>
          </p:cNvSpPr>
          <p:nvPr/>
        </p:nvSpPr>
        <p:spPr bwMode="auto">
          <a:xfrm>
            <a:off x="261967" y="797445"/>
            <a:ext cx="8382000" cy="4524315"/>
          </a:xfrm>
          <a:prstGeom prst="rect">
            <a:avLst/>
          </a:prstGeom>
          <a:noFill/>
          <a:ln w="9525">
            <a:noFill/>
            <a:miter lim="800000"/>
            <a:headEnd/>
            <a:tailEnd/>
          </a:ln>
        </p:spPr>
        <p:txBody>
          <a:bodyPr wrap="square">
            <a:spAutoFit/>
          </a:bodyPr>
          <a:lstStyle/>
          <a:p>
            <a:pPr marL="457200" indent="-457200" algn="just">
              <a:buFont typeface="Courier New" pitchFamily="49" charset="0"/>
              <a:buChar char="o"/>
            </a:pPr>
            <a:r>
              <a:rPr lang="en-US" sz="1600" dirty="0" smtClean="0"/>
              <a:t>The average occupancy rate for Sunway Putra Hotel has improved to 69.0% in 1Q FY2017 compared to 36.5% in 1Q FY2016 as the hotel was still undergoing refurbishment during the same period last year. Post completion of refurbishment in 2Q FY2016, the hotel has embarked on active marketing activities and promotional rates to </a:t>
            </a:r>
            <a:r>
              <a:rPr lang="en-US" sz="1600" dirty="0"/>
              <a:t>regain market shares across all </a:t>
            </a:r>
            <a:r>
              <a:rPr lang="en-US" sz="1600" dirty="0" smtClean="0"/>
              <a:t>segments. </a:t>
            </a:r>
          </a:p>
          <a:p>
            <a:pPr marL="457200" indent="-457200" algn="just">
              <a:buFont typeface="Courier New" pitchFamily="49" charset="0"/>
              <a:buChar char="o"/>
            </a:pPr>
            <a:endParaRPr lang="en-US" sz="1600" dirty="0"/>
          </a:p>
          <a:p>
            <a:pPr marL="457200" indent="-457200" algn="just">
              <a:buFont typeface="Courier New" pitchFamily="49" charset="0"/>
              <a:buChar char="o"/>
            </a:pPr>
            <a:r>
              <a:rPr lang="en-US" sz="1600" dirty="0" smtClean="0"/>
              <a:t>In Penang, Sunway Hotel </a:t>
            </a:r>
            <a:r>
              <a:rPr lang="en-US" sz="1600" dirty="0" err="1" smtClean="0"/>
              <a:t>Seberang</a:t>
            </a:r>
            <a:r>
              <a:rPr lang="en-US" sz="1600" dirty="0" smtClean="0"/>
              <a:t> Jaya and Sunway Hotel Georgetown continued with tactical marketing strategies to compete </a:t>
            </a:r>
            <a:r>
              <a:rPr lang="en-US" sz="1600" dirty="0" err="1" smtClean="0"/>
              <a:t>vigourously</a:t>
            </a:r>
            <a:r>
              <a:rPr lang="en-US" sz="1600" dirty="0" smtClean="0"/>
              <a:t> in the challenging market amidst weak business sentiment and fierce competition. The average occupancy rate for Sunway Hotel </a:t>
            </a:r>
            <a:r>
              <a:rPr lang="en-US" sz="1600" dirty="0" err="1" smtClean="0"/>
              <a:t>Seberang</a:t>
            </a:r>
            <a:r>
              <a:rPr lang="en-US" sz="1600" dirty="0" smtClean="0"/>
              <a:t> Jaya improved to 70.2% in 1Q FY2017 compared to 60.2% during the same quarter in the preceding year.  </a:t>
            </a:r>
            <a:r>
              <a:rPr lang="en-US" sz="1600" dirty="0" smtClean="0">
                <a:latin typeface="+mn-lt"/>
              </a:rPr>
              <a:t>Likewise, Sunway Hotel Georgetown reported a higher average occupancy rate of 87.3% in 1Q FY2017 compared to 68.8% in 1Q FY2016. </a:t>
            </a:r>
          </a:p>
          <a:p>
            <a:pPr marL="457200" indent="-457200" algn="just">
              <a:buFont typeface="Courier New" pitchFamily="49" charset="0"/>
              <a:buChar char="o"/>
            </a:pPr>
            <a:endParaRPr lang="en-US" sz="1600" dirty="0">
              <a:latin typeface="+mn-lt"/>
            </a:endParaRPr>
          </a:p>
          <a:p>
            <a:pPr marL="457200" indent="-457200" algn="just">
              <a:buFont typeface="Courier New" pitchFamily="49" charset="0"/>
              <a:buChar char="o"/>
            </a:pPr>
            <a:r>
              <a:rPr lang="en-US" sz="1600" dirty="0" smtClean="0">
                <a:latin typeface="+mn-lt"/>
              </a:rPr>
              <a:t>In all, </a:t>
            </a:r>
            <a:r>
              <a:rPr lang="en-US" sz="1600" dirty="0">
                <a:latin typeface="+mn-lt"/>
              </a:rPr>
              <a:t>t</a:t>
            </a:r>
            <a:r>
              <a:rPr lang="en-US" sz="1600" dirty="0" smtClean="0">
                <a:latin typeface="+mn-lt"/>
              </a:rPr>
              <a:t>he Manager expects a lower contribution from the hotel segment in FY2017 primarily due to the closure of Sunway Pyramid Hotel which was closed since April 2016 to undertake an accelerated refurbishment. </a:t>
            </a:r>
            <a:endParaRPr lang="en-US" sz="1600" dirty="0">
              <a:latin typeface="+mn-lt"/>
            </a:endParaRPr>
          </a:p>
          <a:p>
            <a:pPr marL="457200" indent="-457200" algn="just">
              <a:buFont typeface="Courier New" pitchFamily="49" charset="0"/>
              <a:buChar char="o"/>
            </a:pPr>
            <a:endParaRPr lang="en-US" sz="1600" dirty="0">
              <a:latin typeface="+mn-lt"/>
            </a:endParaRPr>
          </a:p>
        </p:txBody>
      </p:sp>
    </p:spTree>
    <p:extLst>
      <p:ext uri="{BB962C8B-B14F-4D97-AF65-F5344CB8AC3E}">
        <p14:creationId xmlns:p14="http://schemas.microsoft.com/office/powerpoint/2010/main" val="2878869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Office Segment</a:t>
            </a:r>
            <a:endParaRPr lang="en-US" sz="2400" dirty="0"/>
          </a:p>
        </p:txBody>
      </p:sp>
      <p:sp>
        <p:nvSpPr>
          <p:cNvPr id="6"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51</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7" name="TextBox 4"/>
          <p:cNvSpPr txBox="1">
            <a:spLocks noChangeArrowheads="1"/>
          </p:cNvSpPr>
          <p:nvPr/>
        </p:nvSpPr>
        <p:spPr bwMode="auto">
          <a:xfrm>
            <a:off x="270932" y="826703"/>
            <a:ext cx="8651195" cy="6001643"/>
          </a:xfrm>
          <a:prstGeom prst="rect">
            <a:avLst/>
          </a:prstGeom>
          <a:noFill/>
          <a:ln>
            <a:noFill/>
          </a:ln>
          <a:extLst/>
        </p:spPr>
        <p:txBody>
          <a:bodyPr wrap="square">
            <a:spAutoFit/>
          </a:bodyPr>
          <a:lstStyle>
            <a:lvl1pPr marL="338138" indent="-3381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1" indent="-457200" algn="just">
              <a:buFont typeface="Courier New" pitchFamily="49" charset="0"/>
              <a:buChar char="o"/>
              <a:defRPr/>
            </a:pPr>
            <a:r>
              <a:rPr lang="en-US" sz="1600" dirty="0" smtClean="0"/>
              <a:t>The prospects for the office segment remains bleak in CY2016 and beyond.  The </a:t>
            </a:r>
            <a:r>
              <a:rPr lang="en-US" sz="1600" dirty="0"/>
              <a:t>office </a:t>
            </a:r>
            <a:r>
              <a:rPr lang="en-US" sz="1600" dirty="0" smtClean="0"/>
              <a:t>supply </a:t>
            </a:r>
            <a:r>
              <a:rPr lang="en-US" sz="1600" dirty="0"/>
              <a:t>in the </a:t>
            </a:r>
            <a:r>
              <a:rPr lang="en-US" sz="1600" dirty="0" err="1"/>
              <a:t>Klang</a:t>
            </a:r>
            <a:r>
              <a:rPr lang="en-US" sz="1600" dirty="0"/>
              <a:t> Valley has substantially increased </a:t>
            </a:r>
            <a:r>
              <a:rPr lang="en-US" sz="1600" dirty="0" smtClean="0"/>
              <a:t>over </a:t>
            </a:r>
            <a:r>
              <a:rPr lang="en-US" sz="1600" dirty="0"/>
              <a:t>the years. The office stock stood at </a:t>
            </a:r>
            <a:r>
              <a:rPr lang="en-US" sz="1600" dirty="0" smtClean="0"/>
              <a:t>111 </a:t>
            </a:r>
            <a:r>
              <a:rPr lang="en-US" sz="1600" dirty="0"/>
              <a:t>million </a:t>
            </a:r>
            <a:r>
              <a:rPr lang="en-US" sz="1600" dirty="0" err="1"/>
              <a:t>sq.ft</a:t>
            </a:r>
            <a:r>
              <a:rPr lang="en-US" sz="1600" dirty="0"/>
              <a:t>. in 2</a:t>
            </a:r>
            <a:r>
              <a:rPr lang="en-US" sz="1600" dirty="0" smtClean="0"/>
              <a:t>Q CY2016 with approximately additional 14.13 </a:t>
            </a:r>
            <a:r>
              <a:rPr lang="en-US" sz="1600" dirty="0"/>
              <a:t>million </a:t>
            </a:r>
            <a:r>
              <a:rPr lang="en-US" sz="1600" dirty="0" err="1"/>
              <a:t>sq.ft</a:t>
            </a:r>
            <a:r>
              <a:rPr lang="en-US" sz="1600" dirty="0"/>
              <a:t>. of office space </a:t>
            </a:r>
            <a:r>
              <a:rPr lang="en-US" sz="1600" dirty="0" smtClean="0"/>
              <a:t>entering the </a:t>
            </a:r>
            <a:r>
              <a:rPr lang="en-US" sz="1600" dirty="0" err="1" smtClean="0"/>
              <a:t>Klang</a:t>
            </a:r>
            <a:r>
              <a:rPr lang="en-US" sz="1600" dirty="0" smtClean="0"/>
              <a:t> Valley market between CY2016 and CY2018. Majority of the new completions are located at the fringe of Kuala Lumpur. </a:t>
            </a:r>
            <a:r>
              <a:rPr lang="en-US" sz="1600" dirty="0"/>
              <a:t>This would further </a:t>
            </a:r>
            <a:r>
              <a:rPr lang="en-US" sz="1600" dirty="0" smtClean="0"/>
              <a:t>add </a:t>
            </a:r>
            <a:r>
              <a:rPr lang="en-US" sz="1600" dirty="0"/>
              <a:t>pressure on occupancy and rental </a:t>
            </a:r>
            <a:r>
              <a:rPr lang="en-US" sz="1600" dirty="0" smtClean="0"/>
              <a:t>rates in a highly challenging market landscape.  </a:t>
            </a:r>
            <a:endParaRPr lang="en-US" sz="1600" dirty="0"/>
          </a:p>
          <a:p>
            <a:pPr marL="0" lvl="1" indent="0" algn="just">
              <a:defRPr/>
            </a:pPr>
            <a:endParaRPr lang="en-US" altLang="en-US" sz="1600" dirty="0"/>
          </a:p>
          <a:p>
            <a:pPr marL="457200" lvl="1" indent="-457200" algn="just">
              <a:buFont typeface="Courier New" pitchFamily="49" charset="0"/>
              <a:buChar char="o"/>
              <a:defRPr/>
            </a:pPr>
            <a:r>
              <a:rPr lang="en-US" altLang="en-US" sz="1600" dirty="0" smtClean="0"/>
              <a:t>The average occupancy rate for </a:t>
            </a:r>
            <a:r>
              <a:rPr lang="en-US" altLang="en-US" sz="1600" dirty="0" err="1" smtClean="0"/>
              <a:t>Menara</a:t>
            </a:r>
            <a:r>
              <a:rPr lang="en-US" altLang="en-US" sz="1600" dirty="0" smtClean="0"/>
              <a:t> Sunway was stable at 89.8% in 1Q FY2017 compared to 89.3% in FY2016. Following the non-renewal of a tenant who occupied 46,000 </a:t>
            </a:r>
            <a:r>
              <a:rPr lang="en-US" altLang="en-US" sz="1600" dirty="0" err="1" smtClean="0"/>
              <a:t>sq.ft</a:t>
            </a:r>
            <a:r>
              <a:rPr lang="en-US" altLang="en-US" sz="1600" dirty="0" smtClean="0"/>
              <a:t>. (equivalent to 16% of  total NLA) in 2Q FY2016, a total of 32,500 </a:t>
            </a:r>
            <a:r>
              <a:rPr lang="en-US" altLang="en-US" sz="1600" dirty="0" err="1" smtClean="0"/>
              <a:t>sq.ft</a:t>
            </a:r>
            <a:r>
              <a:rPr lang="en-US" altLang="en-US" sz="1600" dirty="0" smtClean="0"/>
              <a:t>. (equivalent to 11% of total NLA) was replaced and commenced their tenancies in 4Q FY 2016. </a:t>
            </a:r>
          </a:p>
          <a:p>
            <a:pPr marL="457200" lvl="1" indent="-457200" algn="just">
              <a:buFont typeface="Courier New" pitchFamily="49" charset="0"/>
              <a:buChar char="o"/>
              <a:defRPr/>
            </a:pPr>
            <a:endParaRPr lang="en-US" altLang="en-US" sz="1600" dirty="0"/>
          </a:p>
          <a:p>
            <a:pPr marL="457200" lvl="1" indent="-457200" algn="just">
              <a:buFont typeface="Courier New" pitchFamily="49" charset="0"/>
              <a:buChar char="o"/>
              <a:defRPr/>
            </a:pPr>
            <a:r>
              <a:rPr lang="en-US" altLang="en-US" sz="1600" dirty="0" smtClean="0"/>
              <a:t>The average occupancy rate for Sunway Tower inched marginally to 20.7% in 1Q FY2017 compared to 19.6% in FY2016. The marginal improvement was primarily due to commencement of tenancies totaling approximately 35,000 </a:t>
            </a:r>
            <a:r>
              <a:rPr lang="en-US" altLang="en-US" sz="1600" dirty="0" err="1" smtClean="0"/>
              <a:t>sq.ft</a:t>
            </a:r>
            <a:r>
              <a:rPr lang="en-US" altLang="en-US" sz="1600" dirty="0" smtClean="0"/>
              <a:t>. (equivalent to 13% of total NLA) since 3Q FY2016. </a:t>
            </a:r>
          </a:p>
          <a:p>
            <a:pPr marL="457200" lvl="1" indent="-457200" algn="just">
              <a:buFont typeface="Courier New" pitchFamily="49" charset="0"/>
              <a:buChar char="o"/>
              <a:defRPr/>
            </a:pPr>
            <a:endParaRPr lang="en-US" sz="1600" dirty="0">
              <a:latin typeface="+mn-lt"/>
            </a:endParaRPr>
          </a:p>
          <a:p>
            <a:pPr marL="457200" lvl="1" indent="-457200" algn="just">
              <a:buFont typeface="Courier New" pitchFamily="49" charset="0"/>
              <a:buChar char="o"/>
              <a:defRPr/>
            </a:pPr>
            <a:r>
              <a:rPr lang="en-US" sz="1600" dirty="0"/>
              <a:t>Sunway Putra Tower’s average occupancy rate was largely stable in 1Q FY2017 at 25.7% (FY2016: 26.4%). The asset manager managed to secure replacement tenants of approximately </a:t>
            </a:r>
            <a:r>
              <a:rPr lang="en-US" sz="1600" dirty="0" smtClean="0"/>
              <a:t>64,500 </a:t>
            </a:r>
            <a:r>
              <a:rPr lang="en-US" sz="1600" dirty="0" err="1"/>
              <a:t>sq.ft</a:t>
            </a:r>
            <a:r>
              <a:rPr lang="en-US" sz="1600" dirty="0"/>
              <a:t>. (equivalent to 20% of total NLA) where tenancies will commence progressively in 2Q FY2017 and 3Q FY2017.</a:t>
            </a:r>
            <a:endParaRPr lang="en-US" sz="1600" dirty="0">
              <a:solidFill>
                <a:srgbClr val="FF0000"/>
              </a:solidFill>
            </a:endParaRPr>
          </a:p>
          <a:p>
            <a:pPr marL="457200" lvl="1" indent="-457200" algn="just">
              <a:buFont typeface="Courier New" pitchFamily="49" charset="0"/>
              <a:buChar char="o"/>
              <a:defRPr/>
            </a:pPr>
            <a:endParaRPr lang="en-US" sz="1600" dirty="0" smtClean="0">
              <a:latin typeface="+mn-lt"/>
            </a:endParaRPr>
          </a:p>
          <a:p>
            <a:pPr marL="457200" indent="-457200" algn="just" eaLnBrk="1" hangingPunct="1">
              <a:buFont typeface="Courier New" pitchFamily="49" charset="0"/>
              <a:buChar char="o"/>
              <a:defRPr/>
            </a:pPr>
            <a:endParaRPr lang="en-US" sz="1600" dirty="0">
              <a:latin typeface="+mn-lt"/>
            </a:endParaRPr>
          </a:p>
        </p:txBody>
      </p:sp>
    </p:spTree>
    <p:extLst>
      <p:ext uri="{BB962C8B-B14F-4D97-AF65-F5344CB8AC3E}">
        <p14:creationId xmlns:p14="http://schemas.microsoft.com/office/powerpoint/2010/main" val="3241407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220663" y="0"/>
            <a:ext cx="8423275" cy="714375"/>
          </a:xfrm>
        </p:spPr>
        <p:txBody>
          <a:bodyPr/>
          <a:lstStyle/>
          <a:p>
            <a:pPr eaLnBrk="1" hangingPunct="1"/>
            <a:r>
              <a:rPr lang="en-US" sz="2400" dirty="0" smtClean="0"/>
              <a:t>Office segment (</a:t>
            </a:r>
            <a:r>
              <a:rPr lang="en-US" sz="2000" dirty="0"/>
              <a:t>C</a:t>
            </a:r>
            <a:r>
              <a:rPr lang="en-US" sz="2000" dirty="0" smtClean="0"/>
              <a:t>ont’d</a:t>
            </a:r>
            <a:r>
              <a:rPr lang="en-US" sz="2400" dirty="0" smtClean="0"/>
              <a:t>)</a:t>
            </a:r>
            <a:endParaRPr lang="en-US" sz="2400" dirty="0" smtClean="0">
              <a:solidFill>
                <a:srgbClr val="FF0000"/>
              </a:solidFill>
            </a:endParaRPr>
          </a:p>
        </p:txBody>
      </p:sp>
      <p:sp>
        <p:nvSpPr>
          <p:cNvPr id="5"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52</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6" name="TextBox 4"/>
          <p:cNvSpPr txBox="1">
            <a:spLocks noChangeArrowheads="1"/>
          </p:cNvSpPr>
          <p:nvPr/>
        </p:nvSpPr>
        <p:spPr bwMode="auto">
          <a:xfrm>
            <a:off x="146844" y="533400"/>
            <a:ext cx="8570912" cy="3046988"/>
          </a:xfrm>
          <a:prstGeom prst="rect">
            <a:avLst/>
          </a:prstGeom>
          <a:noFill/>
          <a:ln>
            <a:noFill/>
          </a:ln>
          <a:extLst/>
        </p:spPr>
        <p:txBody>
          <a:bodyPr>
            <a:spAutoFit/>
          </a:bodyPr>
          <a:lstStyle>
            <a:lvl1pPr marL="338138" indent="-3381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algn="just" eaLnBrk="1" hangingPunct="1">
              <a:defRPr/>
            </a:pPr>
            <a:endParaRPr lang="en-US" sz="1600" dirty="0">
              <a:latin typeface="+mn-lt"/>
            </a:endParaRPr>
          </a:p>
          <a:p>
            <a:pPr marL="457200" indent="-457200" algn="just" eaLnBrk="1" hangingPunct="1">
              <a:buFont typeface="Courier New" pitchFamily="49" charset="0"/>
              <a:buChar char="o"/>
              <a:defRPr/>
            </a:pPr>
            <a:r>
              <a:rPr lang="en-US" sz="1600" dirty="0" smtClean="0">
                <a:latin typeface="+mn-lt"/>
              </a:rPr>
              <a:t>The average occupancy rate for </a:t>
            </a:r>
            <a:r>
              <a:rPr lang="en-US" sz="1600" dirty="0" err="1" smtClean="0">
                <a:latin typeface="+mn-lt"/>
              </a:rPr>
              <a:t>Wisma</a:t>
            </a:r>
            <a:r>
              <a:rPr lang="en-US" sz="1600" dirty="0" smtClean="0">
                <a:latin typeface="+mn-lt"/>
              </a:rPr>
              <a:t> Sunway stood at 87.6% in 1Q FY2017 (FY2016: 90.1%). The marginally lower average occupancy rate was due to non-renewal of a tenant </a:t>
            </a:r>
          </a:p>
          <a:p>
            <a:pPr marL="457200" indent="-457200" algn="just" eaLnBrk="1" hangingPunct="1">
              <a:buFont typeface="Courier New" pitchFamily="49" charset="0"/>
              <a:buChar char="o"/>
              <a:defRPr/>
            </a:pPr>
            <a:endParaRPr lang="en-US" sz="1600" dirty="0" smtClean="0">
              <a:latin typeface="+mn-lt"/>
            </a:endParaRPr>
          </a:p>
          <a:p>
            <a:pPr marL="457200" lvl="1" indent="-457200" algn="just" eaLnBrk="1" hangingPunct="1">
              <a:buFont typeface="Courier New" pitchFamily="49" charset="0"/>
              <a:buChar char="o"/>
              <a:defRPr/>
            </a:pPr>
            <a:r>
              <a:rPr lang="en-US" altLang="en-US" sz="1600" dirty="0"/>
              <a:t>The asset </a:t>
            </a:r>
            <a:r>
              <a:rPr lang="en-US" altLang="en-US" sz="1600" dirty="0" smtClean="0"/>
              <a:t>manager </a:t>
            </a:r>
            <a:r>
              <a:rPr lang="en-US" altLang="en-US" sz="1600" dirty="0"/>
              <a:t>is actively seeking for replacement tenants to improve the occupancy of the office </a:t>
            </a:r>
            <a:r>
              <a:rPr lang="en-US" altLang="en-US" sz="1600" dirty="0" smtClean="0"/>
              <a:t>assets </a:t>
            </a:r>
            <a:r>
              <a:rPr lang="en-US" altLang="en-US" sz="1600" dirty="0"/>
              <a:t>while exercising prudent cost containment. </a:t>
            </a:r>
            <a:endParaRPr lang="en-US" sz="1600" dirty="0">
              <a:latin typeface="+mn-lt"/>
            </a:endParaRPr>
          </a:p>
          <a:p>
            <a:pPr marL="457200" indent="-457200" algn="just" eaLnBrk="1" hangingPunct="1">
              <a:buFont typeface="Courier New" pitchFamily="49" charset="0"/>
              <a:buChar char="o"/>
              <a:defRPr/>
            </a:pPr>
            <a:endParaRPr lang="en-US" sz="1600" dirty="0">
              <a:latin typeface="+mn-lt"/>
            </a:endParaRPr>
          </a:p>
          <a:p>
            <a:pPr marL="457200" indent="-457200" algn="just" eaLnBrk="1" hangingPunct="1">
              <a:buFont typeface="Courier New" pitchFamily="49" charset="0"/>
              <a:buChar char="o"/>
              <a:defRPr/>
            </a:pPr>
            <a:r>
              <a:rPr lang="en-US" sz="1600" dirty="0" smtClean="0">
                <a:latin typeface="+mn-lt"/>
              </a:rPr>
              <a:t>The Manager expects the office segment to remain challenging as reflected by the challenges clouding the office sub-sector in the </a:t>
            </a:r>
            <a:r>
              <a:rPr lang="en-US" sz="1600" dirty="0" err="1" smtClean="0">
                <a:latin typeface="+mn-lt"/>
              </a:rPr>
              <a:t>Klang</a:t>
            </a:r>
            <a:r>
              <a:rPr lang="en-US" sz="1600" dirty="0" smtClean="0">
                <a:latin typeface="+mn-lt"/>
              </a:rPr>
              <a:t> Valley. However, the Manager expects the performance of Sunway REIT’s office segment to gradually improve in FY2017. </a:t>
            </a:r>
          </a:p>
        </p:txBody>
      </p:sp>
    </p:spTree>
    <p:extLst>
      <p:ext uri="{BB962C8B-B14F-4D97-AF65-F5344CB8AC3E}">
        <p14:creationId xmlns:p14="http://schemas.microsoft.com/office/powerpoint/2010/main" val="518261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1044575" y="2825750"/>
            <a:ext cx="7315200" cy="914400"/>
          </a:xfrm>
          <a:solidFill>
            <a:srgbClr val="CC3300"/>
          </a:solidFill>
        </p:spPr>
        <p:txBody>
          <a:bodyPr/>
          <a:lstStyle/>
          <a:p>
            <a:pPr eaLnBrk="1" hangingPunct="1"/>
            <a:r>
              <a:rPr lang="en-US" dirty="0" smtClean="0">
                <a:solidFill>
                  <a:schemeClr val="bg1"/>
                </a:solidFill>
              </a:rPr>
              <a:t>6.	Investor Relations</a:t>
            </a:r>
          </a:p>
        </p:txBody>
      </p:sp>
      <p:sp>
        <p:nvSpPr>
          <p:cNvPr id="3"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53</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Tree>
    <p:extLst>
      <p:ext uri="{BB962C8B-B14F-4D97-AF65-F5344CB8AC3E}">
        <p14:creationId xmlns:p14="http://schemas.microsoft.com/office/powerpoint/2010/main" val="763196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791884" y="6618782"/>
            <a:ext cx="352116" cy="239218"/>
          </a:xfrm>
          <a:prstGeom prst="rect">
            <a:avLst/>
          </a:prstGeom>
        </p:spPr>
        <p:txBody>
          <a:bodyPr vert="horz" lIns="91424" tIns="45713" rIns="91424" bIns="45713" rtlCol="0" anchor="ctr"/>
          <a:lstStyle>
            <a:defPPr>
              <a:defRPr lang="en-US"/>
            </a:defPPr>
            <a:lvl1pPr algn="r">
              <a:defRPr sz="900">
                <a:solidFill>
                  <a:schemeClr val="tx1">
                    <a:tint val="75000"/>
                  </a:schemeClr>
                </a:solidFill>
              </a:defRPr>
            </a:lvl1pPr>
          </a:lstStyle>
          <a:p>
            <a:pPr lvl="0"/>
            <a:r>
              <a:rPr lang="en-US" dirty="0" smtClean="0">
                <a:latin typeface="Calibri" pitchFamily="34" charset="0"/>
              </a:rPr>
              <a:t>54</a:t>
            </a:r>
            <a:endParaRPr lang="en-US" dirty="0">
              <a:latin typeface="Calibri" pitchFamily="34" charset="0"/>
            </a:endParaRPr>
          </a:p>
        </p:txBody>
      </p:sp>
      <p:sp>
        <p:nvSpPr>
          <p:cNvPr id="8" name="Title 8"/>
          <p:cNvSpPr txBox="1">
            <a:spLocks/>
          </p:cNvSpPr>
          <p:nvPr/>
        </p:nvSpPr>
        <p:spPr bwMode="auto">
          <a:xfrm>
            <a:off x="76200" y="-87558"/>
            <a:ext cx="8263468"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400" dirty="0" smtClean="0"/>
              <a:t>Unit Price Performance from IPO to 1Q2017</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033291152"/>
              </p:ext>
            </p:extLst>
          </p:nvPr>
        </p:nvGraphicFramePr>
        <p:xfrm>
          <a:off x="-12033" y="4006305"/>
          <a:ext cx="9144000" cy="2350720"/>
        </p:xfrm>
        <a:graphic>
          <a:graphicData uri="http://schemas.openxmlformats.org/drawingml/2006/table">
            <a:tbl>
              <a:tblPr firstRow="1" bandRow="1">
                <a:tableStyleId>{E8034E78-7F5D-4C2E-B375-FC64B27BC917}</a:tableStyleId>
              </a:tblPr>
              <a:tblGrid>
                <a:gridCol w="5353473">
                  <a:extLst>
                    <a:ext uri="{9D8B030D-6E8A-4147-A177-3AD203B41FA5}">
                      <a16:colId xmlns="" xmlns:a16="http://schemas.microsoft.com/office/drawing/2014/main" val="20000"/>
                    </a:ext>
                  </a:extLst>
                </a:gridCol>
                <a:gridCol w="227707">
                  <a:extLst>
                    <a:ext uri="{9D8B030D-6E8A-4147-A177-3AD203B41FA5}">
                      <a16:colId xmlns="" xmlns:a16="http://schemas.microsoft.com/office/drawing/2014/main" val="20001"/>
                    </a:ext>
                  </a:extLst>
                </a:gridCol>
                <a:gridCol w="3562820">
                  <a:extLst>
                    <a:ext uri="{9D8B030D-6E8A-4147-A177-3AD203B41FA5}">
                      <a16:colId xmlns="" xmlns:a16="http://schemas.microsoft.com/office/drawing/2014/main" val="20002"/>
                    </a:ext>
                  </a:extLst>
                </a:gridCol>
              </a:tblGrid>
              <a:tr h="293840">
                <a:tc>
                  <a:txBody>
                    <a:bodyPr/>
                    <a:lstStyle/>
                    <a:p>
                      <a:r>
                        <a:rPr lang="en-US" sz="1300" b="0" dirty="0" smtClean="0">
                          <a:solidFill>
                            <a:schemeClr val="tx1"/>
                          </a:solidFill>
                        </a:rPr>
                        <a:t>Price</a:t>
                      </a:r>
                      <a:r>
                        <a:rPr lang="en-US" sz="1300" b="0" baseline="0" dirty="0" smtClean="0">
                          <a:solidFill>
                            <a:schemeClr val="tx1"/>
                          </a:solidFill>
                        </a:rPr>
                        <a:t> </a:t>
                      </a:r>
                      <a:r>
                        <a:rPr lang="en-US" sz="1300" b="0" dirty="0" smtClean="0">
                          <a:solidFill>
                            <a:schemeClr val="tx1"/>
                          </a:solidFill>
                        </a:rPr>
                        <a:t>(as</a:t>
                      </a:r>
                      <a:r>
                        <a:rPr lang="en-US" sz="1300" b="0" baseline="0" dirty="0" smtClean="0">
                          <a:solidFill>
                            <a:schemeClr val="tx1"/>
                          </a:solidFill>
                        </a:rPr>
                        <a:t> at 8 July 2010)</a:t>
                      </a:r>
                      <a:endParaRPr lang="en-US" sz="1300" b="0" dirty="0">
                        <a:solidFill>
                          <a:schemeClr val="tx1"/>
                        </a:solidFill>
                        <a:latin typeface="Calibri" pitchFamily="34" charset="0"/>
                        <a:cs typeface="Calibri" pitchFamily="34" charset="0"/>
                      </a:endParaRPr>
                    </a:p>
                  </a:txBody>
                  <a:tcPr>
                    <a:lnL>
                      <a:noFill/>
                    </a:lnL>
                    <a:lnR>
                      <a:noFill/>
                    </a:lnR>
                    <a:lnT>
                      <a:noFill/>
                    </a:lnT>
                    <a:lnB w="25400" cmpd="sng">
                      <a:noFill/>
                    </a:lnB>
                    <a:lnTlToBr w="12700" cmpd="sng">
                      <a:noFill/>
                      <a:prstDash val="solid"/>
                    </a:lnTlToBr>
                    <a:lnBlToTr w="12700" cmpd="sng">
                      <a:noFill/>
                      <a:prstDash val="solid"/>
                    </a:lnBlToTr>
                    <a:solidFill>
                      <a:srgbClr val="FBE9E9"/>
                    </a:solidFill>
                  </a:tcPr>
                </a:tc>
                <a:tc>
                  <a:txBody>
                    <a:bodyPr/>
                    <a:lstStyle/>
                    <a:p>
                      <a:r>
                        <a:rPr lang="en-US" sz="1300" b="0" dirty="0" smtClean="0">
                          <a:solidFill>
                            <a:schemeClr val="tx1"/>
                          </a:solidFill>
                        </a:rPr>
                        <a:t>:</a:t>
                      </a:r>
                      <a:endParaRPr lang="en-US" sz="1300" b="0" dirty="0">
                        <a:solidFill>
                          <a:schemeClr val="tx1"/>
                        </a:solidFill>
                        <a:latin typeface="Calibri" pitchFamily="34" charset="0"/>
                        <a:cs typeface="Calibri" pitchFamily="34" charset="0"/>
                      </a:endParaRPr>
                    </a:p>
                  </a:txBody>
                  <a:tcPr>
                    <a:lnL>
                      <a:noFill/>
                    </a:lnL>
                    <a:lnR>
                      <a:noFill/>
                    </a:lnR>
                    <a:lnT>
                      <a:noFill/>
                    </a:lnT>
                    <a:lnB w="25400" cmpd="sng">
                      <a:noFill/>
                    </a:lnB>
                    <a:lnTlToBr w="12700" cmpd="sng">
                      <a:noFill/>
                      <a:prstDash val="solid"/>
                    </a:lnTlToBr>
                    <a:lnBlToTr w="12700" cmpd="sng">
                      <a:noFill/>
                      <a:prstDash val="solid"/>
                    </a:lnBlToTr>
                    <a:solidFill>
                      <a:srgbClr val="FBE9E9"/>
                    </a:solidFill>
                  </a:tcPr>
                </a:tc>
                <a:tc>
                  <a:txBody>
                    <a:bodyPr/>
                    <a:lstStyle/>
                    <a:p>
                      <a:r>
                        <a:rPr lang="en-US" sz="1300" b="0" dirty="0" smtClean="0">
                          <a:solidFill>
                            <a:schemeClr val="tx1"/>
                          </a:solidFill>
                        </a:rPr>
                        <a:t>RM0.90</a:t>
                      </a:r>
                      <a:endParaRPr lang="en-US" sz="1300" b="0" dirty="0">
                        <a:solidFill>
                          <a:schemeClr val="tx1"/>
                        </a:solidFill>
                        <a:latin typeface="Calibri" pitchFamily="34" charset="0"/>
                        <a:cs typeface="Calibri" pitchFamily="34" charset="0"/>
                      </a:endParaRPr>
                    </a:p>
                  </a:txBody>
                  <a:tcPr>
                    <a:lnL>
                      <a:noFill/>
                    </a:lnL>
                    <a:lnR>
                      <a:noFill/>
                    </a:lnR>
                    <a:lnT>
                      <a:noFill/>
                    </a:lnT>
                    <a:lnB w="25400" cmpd="sng">
                      <a:noFill/>
                    </a:lnB>
                    <a:lnTlToBr w="12700" cmpd="sng">
                      <a:noFill/>
                      <a:prstDash val="solid"/>
                    </a:lnTlToBr>
                    <a:lnBlToTr w="12700" cmpd="sng">
                      <a:noFill/>
                      <a:prstDash val="solid"/>
                    </a:lnBlToTr>
                    <a:solidFill>
                      <a:srgbClr val="FBE9E9"/>
                    </a:solidFill>
                  </a:tcPr>
                </a:tc>
                <a:extLst>
                  <a:ext uri="{0D108BD9-81ED-4DB2-BD59-A6C34878D82A}">
                    <a16:rowId xmlns="" xmlns:a16="http://schemas.microsoft.com/office/drawing/2014/main" val="10000"/>
                  </a:ext>
                </a:extLst>
              </a:tr>
              <a:tr h="293840">
                <a:tc>
                  <a:txBody>
                    <a:bodyPr/>
                    <a:lstStyle/>
                    <a:p>
                      <a:r>
                        <a:rPr lang="en-US" sz="1300" dirty="0" smtClean="0">
                          <a:solidFill>
                            <a:schemeClr val="tx1"/>
                          </a:solidFill>
                        </a:rPr>
                        <a:t>Closing Price </a:t>
                      </a:r>
                      <a:r>
                        <a:rPr lang="en-US" sz="1300" baseline="0" dirty="0" smtClean="0">
                          <a:solidFill>
                            <a:schemeClr val="tx1"/>
                          </a:solidFill>
                        </a:rPr>
                        <a:t>(as at 30 September 2016)</a:t>
                      </a:r>
                      <a:endParaRPr lang="en-US" sz="1300" dirty="0">
                        <a:solidFill>
                          <a:schemeClr val="tx1"/>
                        </a:solidFill>
                        <a:latin typeface="Calibri" pitchFamily="34" charset="0"/>
                        <a:cs typeface="Calibri" pitchFamily="34" charset="0"/>
                      </a:endParaRPr>
                    </a:p>
                  </a:txBody>
                  <a:tcPr>
                    <a:lnT w="25400" cmpd="sng">
                      <a:noFill/>
                    </a:lnT>
                    <a:solidFill>
                      <a:srgbClr val="F8CCCD"/>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lnT w="25400" cmpd="sng">
                      <a:noFill/>
                    </a:lnT>
                    <a:solidFill>
                      <a:srgbClr val="F8CCCD"/>
                    </a:solidFill>
                  </a:tcPr>
                </a:tc>
                <a:tc>
                  <a:txBody>
                    <a:bodyPr/>
                    <a:lstStyle/>
                    <a:p>
                      <a:r>
                        <a:rPr lang="en-US" sz="1300" dirty="0" smtClean="0">
                          <a:solidFill>
                            <a:schemeClr val="tx1"/>
                          </a:solidFill>
                        </a:rPr>
                        <a:t>RM</a:t>
                      </a:r>
                      <a:r>
                        <a:rPr lang="en-US" sz="1300" baseline="0" dirty="0" smtClean="0">
                          <a:solidFill>
                            <a:schemeClr val="tx1"/>
                          </a:solidFill>
                        </a:rPr>
                        <a:t>1.73</a:t>
                      </a:r>
                      <a:endParaRPr lang="en-US" sz="1300" dirty="0">
                        <a:solidFill>
                          <a:schemeClr val="tx1"/>
                        </a:solidFill>
                        <a:latin typeface="Calibri" pitchFamily="34" charset="0"/>
                        <a:cs typeface="Calibri" pitchFamily="34" charset="0"/>
                      </a:endParaRPr>
                    </a:p>
                  </a:txBody>
                  <a:tcPr>
                    <a:lnT w="25400" cmpd="sng">
                      <a:noFill/>
                    </a:lnT>
                    <a:solidFill>
                      <a:srgbClr val="F8CCCD"/>
                    </a:solidFill>
                  </a:tcPr>
                </a:tc>
                <a:extLst>
                  <a:ext uri="{0D108BD9-81ED-4DB2-BD59-A6C34878D82A}">
                    <a16:rowId xmlns="" xmlns:a16="http://schemas.microsoft.com/office/drawing/2014/main" val="10001"/>
                  </a:ext>
                </a:extLst>
              </a:tr>
              <a:tr h="293840">
                <a:tc>
                  <a:txBody>
                    <a:bodyPr/>
                    <a:lstStyle/>
                    <a:p>
                      <a:r>
                        <a:rPr lang="en-US" sz="1300" dirty="0" smtClean="0">
                          <a:solidFill>
                            <a:schemeClr val="tx1"/>
                          </a:solidFill>
                        </a:rPr>
                        <a:t>Highest</a:t>
                      </a:r>
                      <a:r>
                        <a:rPr lang="en-US" sz="1300" baseline="0" dirty="0" smtClean="0">
                          <a:solidFill>
                            <a:schemeClr val="tx1"/>
                          </a:solidFill>
                        </a:rPr>
                        <a:t> Price</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RM1.79</a:t>
                      </a:r>
                      <a:endParaRPr lang="en-US" sz="1300" dirty="0">
                        <a:solidFill>
                          <a:schemeClr val="tx1"/>
                        </a:solidFill>
                        <a:latin typeface="Calibri" pitchFamily="34" charset="0"/>
                        <a:cs typeface="Calibri" pitchFamily="34" charset="0"/>
                      </a:endParaRPr>
                    </a:p>
                  </a:txBody>
                  <a:tcPr>
                    <a:solidFill>
                      <a:srgbClr val="FBE9E9"/>
                    </a:solidFill>
                  </a:tcPr>
                </a:tc>
                <a:extLst>
                  <a:ext uri="{0D108BD9-81ED-4DB2-BD59-A6C34878D82A}">
                    <a16:rowId xmlns="" xmlns:a16="http://schemas.microsoft.com/office/drawing/2014/main" val="10002"/>
                  </a:ext>
                </a:extLst>
              </a:tr>
              <a:tr h="293840">
                <a:tc>
                  <a:txBody>
                    <a:bodyPr/>
                    <a:lstStyle/>
                    <a:p>
                      <a:r>
                        <a:rPr lang="en-US" sz="1300" dirty="0" smtClean="0">
                          <a:solidFill>
                            <a:schemeClr val="tx1"/>
                          </a:solidFill>
                        </a:rPr>
                        <a:t>Lowest Price</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RM0.88</a:t>
                      </a:r>
                      <a:endParaRPr lang="en-US" sz="1300" dirty="0">
                        <a:solidFill>
                          <a:schemeClr val="tx1"/>
                        </a:solidFill>
                        <a:latin typeface="Calibri" pitchFamily="34" charset="0"/>
                        <a:cs typeface="Calibri" pitchFamily="34" charset="0"/>
                      </a:endParaRPr>
                    </a:p>
                  </a:txBody>
                  <a:tcPr>
                    <a:solidFill>
                      <a:srgbClr val="F8CCCD"/>
                    </a:solidFill>
                  </a:tcPr>
                </a:tc>
                <a:extLst>
                  <a:ext uri="{0D108BD9-81ED-4DB2-BD59-A6C34878D82A}">
                    <a16:rowId xmlns="" xmlns:a16="http://schemas.microsoft.com/office/drawing/2014/main" val="10003"/>
                  </a:ext>
                </a:extLst>
              </a:tr>
              <a:tr h="293840">
                <a:tc>
                  <a:txBody>
                    <a:bodyPr/>
                    <a:lstStyle/>
                    <a:p>
                      <a:r>
                        <a:rPr lang="en-US" sz="1300" dirty="0" smtClean="0">
                          <a:solidFill>
                            <a:schemeClr val="tx1"/>
                          </a:solidFill>
                        </a:rPr>
                        <a:t>Daily Average Volume</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baseline="0" dirty="0" smtClean="0">
                          <a:solidFill>
                            <a:schemeClr val="tx1"/>
                          </a:solidFill>
                        </a:rPr>
                        <a:t>1.95 million units</a:t>
                      </a:r>
                      <a:endParaRPr lang="en-US" sz="1300" dirty="0">
                        <a:solidFill>
                          <a:schemeClr val="tx1"/>
                        </a:solidFill>
                        <a:latin typeface="Calibri" pitchFamily="34" charset="0"/>
                        <a:cs typeface="Calibri" pitchFamily="34" charset="0"/>
                      </a:endParaRPr>
                    </a:p>
                  </a:txBody>
                  <a:tcPr>
                    <a:solidFill>
                      <a:srgbClr val="FBE9E9"/>
                    </a:solidFill>
                  </a:tcPr>
                </a:tc>
                <a:extLst>
                  <a:ext uri="{0D108BD9-81ED-4DB2-BD59-A6C34878D82A}">
                    <a16:rowId xmlns="" xmlns:a16="http://schemas.microsoft.com/office/drawing/2014/main" val="10004"/>
                  </a:ext>
                </a:extLst>
              </a:tr>
              <a:tr h="293840">
                <a:tc>
                  <a:txBody>
                    <a:bodyPr/>
                    <a:lstStyle/>
                    <a:p>
                      <a:r>
                        <a:rPr lang="en-US" sz="1300" dirty="0" smtClean="0">
                          <a:solidFill>
                            <a:schemeClr val="tx1"/>
                          </a:solidFill>
                        </a:rPr>
                        <a:t>%</a:t>
                      </a:r>
                      <a:r>
                        <a:rPr lang="en-US" sz="1300" baseline="0" dirty="0" smtClean="0">
                          <a:solidFill>
                            <a:schemeClr val="tx1"/>
                          </a:solidFill>
                        </a:rPr>
                        <a:t> Change in Unit Price</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92.2%</a:t>
                      </a:r>
                      <a:endParaRPr lang="en-US" sz="1300" dirty="0">
                        <a:solidFill>
                          <a:schemeClr val="tx1"/>
                        </a:solidFill>
                        <a:latin typeface="Calibri" pitchFamily="34" charset="0"/>
                        <a:cs typeface="Calibri" pitchFamily="34" charset="0"/>
                      </a:endParaRPr>
                    </a:p>
                  </a:txBody>
                  <a:tcPr>
                    <a:solidFill>
                      <a:srgbClr val="F8CCCD"/>
                    </a:solidFill>
                  </a:tcPr>
                </a:tc>
                <a:extLst>
                  <a:ext uri="{0D108BD9-81ED-4DB2-BD59-A6C34878D82A}">
                    <a16:rowId xmlns="" xmlns:a16="http://schemas.microsoft.com/office/drawing/2014/main" val="10005"/>
                  </a:ext>
                </a:extLst>
              </a:tr>
              <a:tr h="293840">
                <a:tc>
                  <a:txBody>
                    <a:bodyPr/>
                    <a:lstStyle/>
                    <a:p>
                      <a:r>
                        <a:rPr lang="en-US" sz="1300" dirty="0" smtClean="0">
                          <a:solidFill>
                            <a:schemeClr val="tx1"/>
                          </a:solidFill>
                        </a:rPr>
                        <a:t>% Change in FBM KLCI</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25.6%</a:t>
                      </a:r>
                      <a:endParaRPr lang="en-US" sz="1300" dirty="0">
                        <a:solidFill>
                          <a:schemeClr val="tx1"/>
                        </a:solidFill>
                        <a:latin typeface="Calibri" pitchFamily="34" charset="0"/>
                        <a:cs typeface="Calibri" pitchFamily="34" charset="0"/>
                      </a:endParaRPr>
                    </a:p>
                  </a:txBody>
                  <a:tcPr>
                    <a:solidFill>
                      <a:srgbClr val="FBE9E9"/>
                    </a:solidFill>
                  </a:tcPr>
                </a:tc>
                <a:extLst>
                  <a:ext uri="{0D108BD9-81ED-4DB2-BD59-A6C34878D82A}">
                    <a16:rowId xmlns="" xmlns:a16="http://schemas.microsoft.com/office/drawing/2014/main" val="10006"/>
                  </a:ext>
                </a:extLst>
              </a:tr>
              <a:tr h="293840">
                <a:tc>
                  <a:txBody>
                    <a:bodyPr/>
                    <a:lstStyle/>
                    <a:p>
                      <a:r>
                        <a:rPr lang="en-US" sz="1300" dirty="0" smtClean="0">
                          <a:solidFill>
                            <a:schemeClr val="tx1"/>
                          </a:solidFill>
                        </a:rPr>
                        <a:t>% Change in TR/GPR</a:t>
                      </a:r>
                      <a:r>
                        <a:rPr lang="en-US" sz="1300" baseline="0" dirty="0" smtClean="0">
                          <a:solidFill>
                            <a:schemeClr val="tx1"/>
                          </a:solidFill>
                        </a:rPr>
                        <a:t>/APREA Composite REIT Index Malaysia</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126.0%</a:t>
                      </a:r>
                      <a:endParaRPr lang="en-US" sz="1300" dirty="0">
                        <a:solidFill>
                          <a:schemeClr val="tx1"/>
                        </a:solidFill>
                        <a:latin typeface="Calibri" pitchFamily="34" charset="0"/>
                        <a:cs typeface="Calibri" pitchFamily="34" charset="0"/>
                      </a:endParaRPr>
                    </a:p>
                  </a:txBody>
                  <a:tcPr>
                    <a:solidFill>
                      <a:srgbClr val="F8CCCD"/>
                    </a:solidFill>
                  </a:tcPr>
                </a:tc>
                <a:extLst>
                  <a:ext uri="{0D108BD9-81ED-4DB2-BD59-A6C34878D82A}">
                    <a16:rowId xmlns="" xmlns:a16="http://schemas.microsoft.com/office/drawing/2014/main" val="10007"/>
                  </a:ext>
                </a:extLst>
              </a:tr>
            </a:tbl>
          </a:graphicData>
        </a:graphic>
      </p:graphicFrame>
      <p:sp>
        <p:nvSpPr>
          <p:cNvPr id="11" name="Rectangle 10"/>
          <p:cNvSpPr/>
          <p:nvPr/>
        </p:nvSpPr>
        <p:spPr>
          <a:xfrm>
            <a:off x="0" y="3644964"/>
            <a:ext cx="9144000" cy="361341"/>
          </a:xfrm>
          <a:prstGeom prst="rect">
            <a:avLst/>
          </a:prstGeom>
          <a:solidFill>
            <a:srgbClr val="EC2227"/>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schemeClr val="bg1"/>
                </a:solidFill>
              </a:rPr>
              <a:t>Performance Statistics (8 July 2010 - 30 September 2016) </a:t>
            </a:r>
            <a:endParaRPr lang="en-US" sz="1400" b="1" dirty="0">
              <a:solidFill>
                <a:schemeClr val="bg1"/>
              </a:solidFill>
            </a:endParaRPr>
          </a:p>
        </p:txBody>
      </p:sp>
      <p:sp>
        <p:nvSpPr>
          <p:cNvPr id="14" name="TextBox 13"/>
          <p:cNvSpPr txBox="1"/>
          <p:nvPr/>
        </p:nvSpPr>
        <p:spPr>
          <a:xfrm>
            <a:off x="76200" y="6312774"/>
            <a:ext cx="9148482" cy="246221"/>
          </a:xfrm>
          <a:prstGeom prst="rect">
            <a:avLst/>
          </a:prstGeom>
          <a:noFill/>
        </p:spPr>
        <p:txBody>
          <a:bodyPr wrap="square" rtlCol="0">
            <a:spAutoFit/>
          </a:bodyPr>
          <a:lstStyle/>
          <a:p>
            <a:r>
              <a:rPr lang="en-US" sz="1000" b="0" dirty="0" smtClean="0">
                <a:latin typeface="+mn-lt"/>
                <a:cs typeface="Calibri" pitchFamily="34" charset="0"/>
              </a:rPr>
              <a:t>Source: Bloomberg</a:t>
            </a:r>
          </a:p>
        </p:txBody>
      </p:sp>
      <p:sp>
        <p:nvSpPr>
          <p:cNvPr id="10" name="Rectangle 9"/>
          <p:cNvSpPr/>
          <p:nvPr/>
        </p:nvSpPr>
        <p:spPr>
          <a:xfrm>
            <a:off x="1" y="626798"/>
            <a:ext cx="9143998" cy="363802"/>
          </a:xfrm>
          <a:prstGeom prst="rect">
            <a:avLst/>
          </a:prstGeom>
          <a:solidFill>
            <a:srgbClr val="EC2227"/>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schemeClr val="bg1"/>
                </a:solidFill>
              </a:rPr>
              <a:t>Unit Price Performance of Sunway REIT versus Benchmarks (8 July 2010 – 30 September 2016)</a:t>
            </a:r>
          </a:p>
        </p:txBody>
      </p:sp>
      <p:graphicFrame>
        <p:nvGraphicFramePr>
          <p:cNvPr id="13" name="Chart 12"/>
          <p:cNvGraphicFramePr>
            <a:graphicFrameLocks noGrp="1"/>
          </p:cNvGraphicFramePr>
          <p:nvPr>
            <p:extLst>
              <p:ext uri="{D42A27DB-BD31-4B8C-83A1-F6EECF244321}">
                <p14:modId xmlns:p14="http://schemas.microsoft.com/office/powerpoint/2010/main" val="3944828066"/>
              </p:ext>
            </p:extLst>
          </p:nvPr>
        </p:nvGraphicFramePr>
        <p:xfrm>
          <a:off x="6306" y="1003729"/>
          <a:ext cx="9137693" cy="2641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35779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791884" y="6618782"/>
            <a:ext cx="352116" cy="239218"/>
          </a:xfrm>
          <a:prstGeom prst="rect">
            <a:avLst/>
          </a:prstGeom>
        </p:spPr>
        <p:txBody>
          <a:bodyPr vert="horz" lIns="91424" tIns="45713" rIns="91424" bIns="45713" rtlCol="0" anchor="ctr"/>
          <a:lstStyle>
            <a:defPPr>
              <a:defRPr lang="en-US"/>
            </a:defPPr>
            <a:lvl1pPr algn="r">
              <a:defRPr sz="900">
                <a:solidFill>
                  <a:schemeClr val="tx1">
                    <a:tint val="75000"/>
                  </a:schemeClr>
                </a:solidFill>
              </a:defRPr>
            </a:lvl1pPr>
          </a:lstStyle>
          <a:p>
            <a:pPr lvl="0"/>
            <a:r>
              <a:rPr lang="en-US" dirty="0" smtClean="0">
                <a:latin typeface="Calibri" pitchFamily="34" charset="0"/>
              </a:rPr>
              <a:t>55</a:t>
            </a:r>
            <a:endParaRPr lang="en-US" dirty="0">
              <a:latin typeface="Calibri" pitchFamily="34" charset="0"/>
            </a:endParaRPr>
          </a:p>
        </p:txBody>
      </p:sp>
      <p:sp>
        <p:nvSpPr>
          <p:cNvPr id="8" name="Title 8"/>
          <p:cNvSpPr txBox="1">
            <a:spLocks/>
          </p:cNvSpPr>
          <p:nvPr/>
        </p:nvSpPr>
        <p:spPr bwMode="auto">
          <a:xfrm>
            <a:off x="76200" y="-87558"/>
            <a:ext cx="8263468"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400" dirty="0" smtClean="0"/>
              <a:t>Unit Price Performance for 1Q2017</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426053873"/>
              </p:ext>
            </p:extLst>
          </p:nvPr>
        </p:nvGraphicFramePr>
        <p:xfrm>
          <a:off x="0" y="3996173"/>
          <a:ext cx="9143999" cy="2350720"/>
        </p:xfrm>
        <a:graphic>
          <a:graphicData uri="http://schemas.openxmlformats.org/drawingml/2006/table">
            <a:tbl>
              <a:tblPr firstRow="1" bandRow="1">
                <a:tableStyleId>{E8034E78-7F5D-4C2E-B375-FC64B27BC917}</a:tableStyleId>
              </a:tblPr>
              <a:tblGrid>
                <a:gridCol w="5353472">
                  <a:extLst>
                    <a:ext uri="{9D8B030D-6E8A-4147-A177-3AD203B41FA5}">
                      <a16:colId xmlns="" xmlns:a16="http://schemas.microsoft.com/office/drawing/2014/main" val="20000"/>
                    </a:ext>
                  </a:extLst>
                </a:gridCol>
                <a:gridCol w="227707">
                  <a:extLst>
                    <a:ext uri="{9D8B030D-6E8A-4147-A177-3AD203B41FA5}">
                      <a16:colId xmlns="" xmlns:a16="http://schemas.microsoft.com/office/drawing/2014/main" val="20001"/>
                    </a:ext>
                  </a:extLst>
                </a:gridCol>
                <a:gridCol w="3562820">
                  <a:extLst>
                    <a:ext uri="{9D8B030D-6E8A-4147-A177-3AD203B41FA5}">
                      <a16:colId xmlns="" xmlns:a16="http://schemas.microsoft.com/office/drawing/2014/main" val="20002"/>
                    </a:ext>
                  </a:extLst>
                </a:gridCol>
              </a:tblGrid>
              <a:tr h="293840">
                <a:tc>
                  <a:txBody>
                    <a:bodyPr/>
                    <a:lstStyle/>
                    <a:p>
                      <a:r>
                        <a:rPr lang="en-US" sz="1300" b="0" dirty="0" smtClean="0">
                          <a:solidFill>
                            <a:schemeClr val="tx1"/>
                          </a:solidFill>
                        </a:rPr>
                        <a:t>Price</a:t>
                      </a:r>
                      <a:r>
                        <a:rPr lang="en-US" sz="1300" b="0" baseline="0" dirty="0" smtClean="0">
                          <a:solidFill>
                            <a:schemeClr val="tx1"/>
                          </a:solidFill>
                        </a:rPr>
                        <a:t> </a:t>
                      </a:r>
                      <a:r>
                        <a:rPr lang="en-US" sz="1300" b="0" dirty="0" smtClean="0">
                          <a:solidFill>
                            <a:schemeClr val="tx1"/>
                          </a:solidFill>
                        </a:rPr>
                        <a:t>(as</a:t>
                      </a:r>
                      <a:r>
                        <a:rPr lang="en-US" sz="1300" b="0" baseline="0" dirty="0" smtClean="0">
                          <a:solidFill>
                            <a:schemeClr val="tx1"/>
                          </a:solidFill>
                        </a:rPr>
                        <a:t> at 30 June 2016)</a:t>
                      </a:r>
                      <a:endParaRPr lang="en-US" sz="1300" b="0" dirty="0">
                        <a:solidFill>
                          <a:schemeClr val="tx1"/>
                        </a:solidFill>
                        <a:latin typeface="Calibri" pitchFamily="34" charset="0"/>
                        <a:cs typeface="Calibri" pitchFamily="34" charset="0"/>
                      </a:endParaRPr>
                    </a:p>
                  </a:txBody>
                  <a:tcPr>
                    <a:lnL>
                      <a:noFill/>
                    </a:lnL>
                    <a:lnR>
                      <a:noFill/>
                    </a:lnR>
                    <a:lnT>
                      <a:noFill/>
                    </a:lnT>
                    <a:lnB w="25400" cmpd="sng">
                      <a:noFill/>
                    </a:lnB>
                    <a:lnTlToBr w="12700" cmpd="sng">
                      <a:noFill/>
                      <a:prstDash val="solid"/>
                    </a:lnTlToBr>
                    <a:lnBlToTr w="12700" cmpd="sng">
                      <a:noFill/>
                      <a:prstDash val="solid"/>
                    </a:lnBlToTr>
                    <a:solidFill>
                      <a:srgbClr val="FBE9E9"/>
                    </a:solidFill>
                  </a:tcPr>
                </a:tc>
                <a:tc>
                  <a:txBody>
                    <a:bodyPr/>
                    <a:lstStyle/>
                    <a:p>
                      <a:r>
                        <a:rPr lang="en-US" sz="1300" b="0" dirty="0" smtClean="0">
                          <a:solidFill>
                            <a:schemeClr val="tx1"/>
                          </a:solidFill>
                        </a:rPr>
                        <a:t>:</a:t>
                      </a:r>
                      <a:endParaRPr lang="en-US" sz="1300" b="0" dirty="0">
                        <a:solidFill>
                          <a:schemeClr val="tx1"/>
                        </a:solidFill>
                        <a:latin typeface="Calibri" pitchFamily="34" charset="0"/>
                        <a:cs typeface="Calibri" pitchFamily="34" charset="0"/>
                      </a:endParaRPr>
                    </a:p>
                  </a:txBody>
                  <a:tcPr>
                    <a:lnL>
                      <a:noFill/>
                    </a:lnL>
                    <a:lnR>
                      <a:noFill/>
                    </a:lnR>
                    <a:lnT>
                      <a:noFill/>
                    </a:lnT>
                    <a:lnB w="25400" cmpd="sng">
                      <a:noFill/>
                    </a:lnB>
                    <a:lnTlToBr w="12700" cmpd="sng">
                      <a:noFill/>
                      <a:prstDash val="solid"/>
                    </a:lnTlToBr>
                    <a:lnBlToTr w="12700" cmpd="sng">
                      <a:noFill/>
                      <a:prstDash val="solid"/>
                    </a:lnBlToTr>
                    <a:solidFill>
                      <a:srgbClr val="FBE9E9"/>
                    </a:solidFill>
                  </a:tcPr>
                </a:tc>
                <a:tc>
                  <a:txBody>
                    <a:bodyPr/>
                    <a:lstStyle/>
                    <a:p>
                      <a:r>
                        <a:rPr lang="en-US" sz="1300" b="0" dirty="0" smtClean="0">
                          <a:solidFill>
                            <a:schemeClr val="tx1"/>
                          </a:solidFill>
                        </a:rPr>
                        <a:t>RM1.66</a:t>
                      </a:r>
                      <a:endParaRPr lang="en-US" sz="1300" b="0" dirty="0">
                        <a:solidFill>
                          <a:schemeClr val="tx1"/>
                        </a:solidFill>
                        <a:latin typeface="Calibri" pitchFamily="34" charset="0"/>
                        <a:cs typeface="Calibri" pitchFamily="34" charset="0"/>
                      </a:endParaRPr>
                    </a:p>
                  </a:txBody>
                  <a:tcPr>
                    <a:lnL>
                      <a:noFill/>
                    </a:lnL>
                    <a:lnR>
                      <a:noFill/>
                    </a:lnR>
                    <a:lnT>
                      <a:noFill/>
                    </a:lnT>
                    <a:lnB w="25400" cmpd="sng">
                      <a:noFill/>
                    </a:lnB>
                    <a:lnTlToBr w="12700" cmpd="sng">
                      <a:noFill/>
                      <a:prstDash val="solid"/>
                    </a:lnTlToBr>
                    <a:lnBlToTr w="12700" cmpd="sng">
                      <a:noFill/>
                      <a:prstDash val="solid"/>
                    </a:lnBlToTr>
                    <a:solidFill>
                      <a:srgbClr val="FBE9E9"/>
                    </a:solidFill>
                  </a:tcPr>
                </a:tc>
                <a:extLst>
                  <a:ext uri="{0D108BD9-81ED-4DB2-BD59-A6C34878D82A}">
                    <a16:rowId xmlns="" xmlns:a16="http://schemas.microsoft.com/office/drawing/2014/main" val="10000"/>
                  </a:ext>
                </a:extLst>
              </a:tr>
              <a:tr h="293840">
                <a:tc>
                  <a:txBody>
                    <a:bodyPr/>
                    <a:lstStyle/>
                    <a:p>
                      <a:r>
                        <a:rPr lang="en-US" sz="1300" dirty="0" smtClean="0">
                          <a:solidFill>
                            <a:schemeClr val="tx1"/>
                          </a:solidFill>
                        </a:rPr>
                        <a:t>Closing Price </a:t>
                      </a:r>
                      <a:r>
                        <a:rPr lang="en-US" sz="1300" baseline="0" dirty="0" smtClean="0">
                          <a:solidFill>
                            <a:schemeClr val="tx1"/>
                          </a:solidFill>
                        </a:rPr>
                        <a:t>(as at 30 September 2016)</a:t>
                      </a:r>
                      <a:endParaRPr lang="en-US" sz="1300" dirty="0">
                        <a:solidFill>
                          <a:schemeClr val="tx1"/>
                        </a:solidFill>
                        <a:latin typeface="Calibri" pitchFamily="34" charset="0"/>
                        <a:cs typeface="Calibri" pitchFamily="34" charset="0"/>
                      </a:endParaRPr>
                    </a:p>
                  </a:txBody>
                  <a:tcPr>
                    <a:lnT w="25400" cmpd="sng">
                      <a:noFill/>
                    </a:lnT>
                    <a:solidFill>
                      <a:srgbClr val="F8CCCD"/>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lnT w="25400" cmpd="sng">
                      <a:noFill/>
                    </a:lnT>
                    <a:solidFill>
                      <a:srgbClr val="F8CCCD"/>
                    </a:solidFill>
                  </a:tcPr>
                </a:tc>
                <a:tc>
                  <a:txBody>
                    <a:bodyPr/>
                    <a:lstStyle/>
                    <a:p>
                      <a:r>
                        <a:rPr lang="en-US" sz="1300" dirty="0" smtClean="0">
                          <a:solidFill>
                            <a:schemeClr val="tx1"/>
                          </a:solidFill>
                        </a:rPr>
                        <a:t>RM</a:t>
                      </a:r>
                      <a:r>
                        <a:rPr lang="en-US" sz="1300" baseline="0" dirty="0" smtClean="0">
                          <a:solidFill>
                            <a:schemeClr val="tx1"/>
                          </a:solidFill>
                        </a:rPr>
                        <a:t>1.73</a:t>
                      </a:r>
                      <a:endParaRPr lang="en-US" sz="1300" dirty="0">
                        <a:solidFill>
                          <a:schemeClr val="tx1"/>
                        </a:solidFill>
                        <a:latin typeface="Calibri" pitchFamily="34" charset="0"/>
                        <a:cs typeface="Calibri" pitchFamily="34" charset="0"/>
                      </a:endParaRPr>
                    </a:p>
                  </a:txBody>
                  <a:tcPr>
                    <a:lnT w="25400" cmpd="sng">
                      <a:noFill/>
                    </a:lnT>
                    <a:solidFill>
                      <a:srgbClr val="F8CCCD"/>
                    </a:solidFill>
                  </a:tcPr>
                </a:tc>
                <a:extLst>
                  <a:ext uri="{0D108BD9-81ED-4DB2-BD59-A6C34878D82A}">
                    <a16:rowId xmlns="" xmlns:a16="http://schemas.microsoft.com/office/drawing/2014/main" val="10001"/>
                  </a:ext>
                </a:extLst>
              </a:tr>
              <a:tr h="293840">
                <a:tc>
                  <a:txBody>
                    <a:bodyPr/>
                    <a:lstStyle/>
                    <a:p>
                      <a:r>
                        <a:rPr lang="en-US" sz="1300" dirty="0" smtClean="0">
                          <a:solidFill>
                            <a:schemeClr val="tx1"/>
                          </a:solidFill>
                        </a:rPr>
                        <a:t>Highest</a:t>
                      </a:r>
                      <a:r>
                        <a:rPr lang="en-US" sz="1300" baseline="0" dirty="0" smtClean="0">
                          <a:solidFill>
                            <a:schemeClr val="tx1"/>
                          </a:solidFill>
                        </a:rPr>
                        <a:t> Price</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RM1.79</a:t>
                      </a:r>
                      <a:endParaRPr lang="en-US" sz="1300" dirty="0">
                        <a:solidFill>
                          <a:schemeClr val="tx1"/>
                        </a:solidFill>
                        <a:latin typeface="Calibri" pitchFamily="34" charset="0"/>
                        <a:cs typeface="Calibri" pitchFamily="34" charset="0"/>
                      </a:endParaRPr>
                    </a:p>
                  </a:txBody>
                  <a:tcPr>
                    <a:solidFill>
                      <a:srgbClr val="FBE9E9"/>
                    </a:solidFill>
                  </a:tcPr>
                </a:tc>
                <a:extLst>
                  <a:ext uri="{0D108BD9-81ED-4DB2-BD59-A6C34878D82A}">
                    <a16:rowId xmlns="" xmlns:a16="http://schemas.microsoft.com/office/drawing/2014/main" val="10002"/>
                  </a:ext>
                </a:extLst>
              </a:tr>
              <a:tr h="293840">
                <a:tc>
                  <a:txBody>
                    <a:bodyPr/>
                    <a:lstStyle/>
                    <a:p>
                      <a:r>
                        <a:rPr lang="en-US" sz="1300" dirty="0" smtClean="0">
                          <a:solidFill>
                            <a:schemeClr val="tx1"/>
                          </a:solidFill>
                        </a:rPr>
                        <a:t>Lowest Price</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RM1.63</a:t>
                      </a:r>
                      <a:endParaRPr lang="en-US" sz="1300" dirty="0">
                        <a:solidFill>
                          <a:schemeClr val="tx1"/>
                        </a:solidFill>
                        <a:latin typeface="Calibri" pitchFamily="34" charset="0"/>
                        <a:cs typeface="Calibri" pitchFamily="34" charset="0"/>
                      </a:endParaRPr>
                    </a:p>
                  </a:txBody>
                  <a:tcPr>
                    <a:solidFill>
                      <a:srgbClr val="F8CCCD"/>
                    </a:solidFill>
                  </a:tcPr>
                </a:tc>
                <a:extLst>
                  <a:ext uri="{0D108BD9-81ED-4DB2-BD59-A6C34878D82A}">
                    <a16:rowId xmlns="" xmlns:a16="http://schemas.microsoft.com/office/drawing/2014/main" val="10003"/>
                  </a:ext>
                </a:extLst>
              </a:tr>
              <a:tr h="293840">
                <a:tc>
                  <a:txBody>
                    <a:bodyPr/>
                    <a:lstStyle/>
                    <a:p>
                      <a:r>
                        <a:rPr lang="en-US" sz="1300" dirty="0" smtClean="0">
                          <a:solidFill>
                            <a:schemeClr val="tx1"/>
                          </a:solidFill>
                        </a:rPr>
                        <a:t>Daily Average Volume</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baseline="0" dirty="0" smtClean="0">
                          <a:solidFill>
                            <a:schemeClr val="tx1"/>
                          </a:solidFill>
                        </a:rPr>
                        <a:t>2.51 million units</a:t>
                      </a:r>
                      <a:endParaRPr lang="en-US" sz="1300" dirty="0">
                        <a:solidFill>
                          <a:schemeClr val="tx1"/>
                        </a:solidFill>
                        <a:latin typeface="Calibri" pitchFamily="34" charset="0"/>
                        <a:cs typeface="Calibri" pitchFamily="34" charset="0"/>
                      </a:endParaRPr>
                    </a:p>
                  </a:txBody>
                  <a:tcPr>
                    <a:solidFill>
                      <a:srgbClr val="FBE9E9"/>
                    </a:solidFill>
                  </a:tcPr>
                </a:tc>
                <a:extLst>
                  <a:ext uri="{0D108BD9-81ED-4DB2-BD59-A6C34878D82A}">
                    <a16:rowId xmlns="" xmlns:a16="http://schemas.microsoft.com/office/drawing/2014/main" val="10004"/>
                  </a:ext>
                </a:extLst>
              </a:tr>
              <a:tr h="293840">
                <a:tc>
                  <a:txBody>
                    <a:bodyPr/>
                    <a:lstStyle/>
                    <a:p>
                      <a:r>
                        <a:rPr lang="en-US" sz="1300" dirty="0" smtClean="0">
                          <a:solidFill>
                            <a:schemeClr val="tx1"/>
                          </a:solidFill>
                        </a:rPr>
                        <a:t>%</a:t>
                      </a:r>
                      <a:r>
                        <a:rPr lang="en-US" sz="1300" baseline="0" dirty="0" smtClean="0">
                          <a:solidFill>
                            <a:schemeClr val="tx1"/>
                          </a:solidFill>
                        </a:rPr>
                        <a:t> Change in Unit Price</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4.2%</a:t>
                      </a:r>
                      <a:endParaRPr lang="en-US" sz="1300" dirty="0">
                        <a:solidFill>
                          <a:schemeClr val="tx1"/>
                        </a:solidFill>
                        <a:latin typeface="Calibri" pitchFamily="34" charset="0"/>
                        <a:cs typeface="Calibri" pitchFamily="34" charset="0"/>
                      </a:endParaRPr>
                    </a:p>
                  </a:txBody>
                  <a:tcPr>
                    <a:solidFill>
                      <a:srgbClr val="F8CCCD"/>
                    </a:solidFill>
                  </a:tcPr>
                </a:tc>
                <a:extLst>
                  <a:ext uri="{0D108BD9-81ED-4DB2-BD59-A6C34878D82A}">
                    <a16:rowId xmlns="" xmlns:a16="http://schemas.microsoft.com/office/drawing/2014/main" val="10005"/>
                  </a:ext>
                </a:extLst>
              </a:tr>
              <a:tr h="293840">
                <a:tc>
                  <a:txBody>
                    <a:bodyPr/>
                    <a:lstStyle/>
                    <a:p>
                      <a:r>
                        <a:rPr lang="en-US" sz="1300" dirty="0" smtClean="0">
                          <a:solidFill>
                            <a:schemeClr val="tx1"/>
                          </a:solidFill>
                        </a:rPr>
                        <a:t>% Change in FBM KLCI</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BE9E9"/>
                    </a:solidFill>
                  </a:tcPr>
                </a:tc>
                <a:tc>
                  <a:txBody>
                    <a:bodyPr/>
                    <a:lstStyle/>
                    <a:p>
                      <a:r>
                        <a:rPr lang="en-US" sz="1300" dirty="0" smtClean="0">
                          <a:solidFill>
                            <a:schemeClr val="tx1"/>
                          </a:solidFill>
                        </a:rPr>
                        <a:t>-0.1%</a:t>
                      </a:r>
                      <a:endParaRPr lang="en-US" sz="1300" dirty="0">
                        <a:solidFill>
                          <a:schemeClr val="tx1"/>
                        </a:solidFill>
                        <a:latin typeface="Calibri" pitchFamily="34" charset="0"/>
                        <a:cs typeface="Calibri" pitchFamily="34" charset="0"/>
                      </a:endParaRPr>
                    </a:p>
                  </a:txBody>
                  <a:tcPr>
                    <a:solidFill>
                      <a:srgbClr val="FBE9E9"/>
                    </a:solidFill>
                  </a:tcPr>
                </a:tc>
                <a:extLst>
                  <a:ext uri="{0D108BD9-81ED-4DB2-BD59-A6C34878D82A}">
                    <a16:rowId xmlns="" xmlns:a16="http://schemas.microsoft.com/office/drawing/2014/main" val="10006"/>
                  </a:ext>
                </a:extLst>
              </a:tr>
              <a:tr h="293840">
                <a:tc>
                  <a:txBody>
                    <a:bodyPr/>
                    <a:lstStyle/>
                    <a:p>
                      <a:r>
                        <a:rPr lang="en-US" sz="1300" dirty="0" smtClean="0">
                          <a:solidFill>
                            <a:schemeClr val="tx1"/>
                          </a:solidFill>
                        </a:rPr>
                        <a:t>% Change in TR/GPR</a:t>
                      </a:r>
                      <a:r>
                        <a:rPr lang="en-US" sz="1300" baseline="0" dirty="0" smtClean="0">
                          <a:solidFill>
                            <a:schemeClr val="tx1"/>
                          </a:solidFill>
                        </a:rPr>
                        <a:t>/APREA Composite REIT Index Malaysia</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rPr>
                        <a:t>:</a:t>
                      </a:r>
                      <a:endParaRPr lang="en-US" sz="1300" dirty="0">
                        <a:solidFill>
                          <a:schemeClr val="tx1"/>
                        </a:solidFill>
                        <a:latin typeface="Calibri" pitchFamily="34" charset="0"/>
                        <a:cs typeface="Calibri" pitchFamily="34" charset="0"/>
                      </a:endParaRPr>
                    </a:p>
                  </a:txBody>
                  <a:tcPr>
                    <a:solidFill>
                      <a:srgbClr val="F8CCCD"/>
                    </a:solidFill>
                  </a:tcPr>
                </a:tc>
                <a:tc>
                  <a:txBody>
                    <a:bodyPr/>
                    <a:lstStyle/>
                    <a:p>
                      <a:r>
                        <a:rPr lang="en-US" sz="1300" dirty="0" smtClean="0">
                          <a:solidFill>
                            <a:schemeClr val="tx1"/>
                          </a:solidFill>
                          <a:latin typeface="+mn-lt"/>
                          <a:cs typeface="+mn-cs"/>
                        </a:rPr>
                        <a:t>4.6%</a:t>
                      </a:r>
                      <a:endParaRPr lang="en-US" sz="1300" dirty="0">
                        <a:solidFill>
                          <a:schemeClr val="tx1"/>
                        </a:solidFill>
                        <a:latin typeface="Calibri" pitchFamily="34" charset="0"/>
                        <a:cs typeface="Calibri" pitchFamily="34" charset="0"/>
                      </a:endParaRPr>
                    </a:p>
                  </a:txBody>
                  <a:tcPr>
                    <a:solidFill>
                      <a:srgbClr val="F8CCCD"/>
                    </a:solidFill>
                  </a:tcPr>
                </a:tc>
                <a:extLst>
                  <a:ext uri="{0D108BD9-81ED-4DB2-BD59-A6C34878D82A}">
                    <a16:rowId xmlns="" xmlns:a16="http://schemas.microsoft.com/office/drawing/2014/main" val="10007"/>
                  </a:ext>
                </a:extLst>
              </a:tr>
            </a:tbl>
          </a:graphicData>
        </a:graphic>
      </p:graphicFrame>
      <p:sp>
        <p:nvSpPr>
          <p:cNvPr id="11" name="Rectangle 10"/>
          <p:cNvSpPr/>
          <p:nvPr/>
        </p:nvSpPr>
        <p:spPr>
          <a:xfrm>
            <a:off x="0" y="3644964"/>
            <a:ext cx="9144000" cy="361341"/>
          </a:xfrm>
          <a:prstGeom prst="rect">
            <a:avLst/>
          </a:prstGeom>
          <a:solidFill>
            <a:srgbClr val="EC2227"/>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schemeClr val="bg1"/>
                </a:solidFill>
              </a:rPr>
              <a:t>Performance Statistics (30 June 2016 – 30 September 2016) </a:t>
            </a:r>
            <a:endParaRPr lang="en-US" sz="1400" b="1" dirty="0">
              <a:solidFill>
                <a:schemeClr val="bg1"/>
              </a:solidFill>
            </a:endParaRPr>
          </a:p>
        </p:txBody>
      </p:sp>
      <p:sp>
        <p:nvSpPr>
          <p:cNvPr id="14" name="TextBox 13"/>
          <p:cNvSpPr txBox="1"/>
          <p:nvPr/>
        </p:nvSpPr>
        <p:spPr>
          <a:xfrm>
            <a:off x="76200" y="6294350"/>
            <a:ext cx="9148482" cy="246221"/>
          </a:xfrm>
          <a:prstGeom prst="rect">
            <a:avLst/>
          </a:prstGeom>
          <a:noFill/>
        </p:spPr>
        <p:txBody>
          <a:bodyPr wrap="square" rtlCol="0">
            <a:spAutoFit/>
          </a:bodyPr>
          <a:lstStyle/>
          <a:p>
            <a:r>
              <a:rPr lang="en-US" sz="1000" b="0" dirty="0" smtClean="0">
                <a:latin typeface="+mn-lt"/>
                <a:cs typeface="Calibri" pitchFamily="34" charset="0"/>
              </a:rPr>
              <a:t>Source: Bloomberg</a:t>
            </a:r>
          </a:p>
        </p:txBody>
      </p:sp>
      <p:sp>
        <p:nvSpPr>
          <p:cNvPr id="10" name="Rectangle 9"/>
          <p:cNvSpPr/>
          <p:nvPr/>
        </p:nvSpPr>
        <p:spPr>
          <a:xfrm>
            <a:off x="0" y="626798"/>
            <a:ext cx="9143999" cy="363802"/>
          </a:xfrm>
          <a:prstGeom prst="rect">
            <a:avLst/>
          </a:prstGeom>
          <a:solidFill>
            <a:srgbClr val="EC2227"/>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schemeClr val="bg1"/>
                </a:solidFill>
              </a:rPr>
              <a:t>Unit Price Performance of Sunway REIT versus Benchmarks (30 June 2016 – 30 September 2016)</a:t>
            </a:r>
            <a:endParaRPr lang="en-US" sz="1400" b="1" dirty="0">
              <a:solidFill>
                <a:schemeClr val="bg1"/>
              </a:solidFill>
            </a:endParaRPr>
          </a:p>
        </p:txBody>
      </p:sp>
      <p:graphicFrame>
        <p:nvGraphicFramePr>
          <p:cNvPr id="12" name="Chart 11"/>
          <p:cNvGraphicFramePr>
            <a:graphicFrameLocks noGrp="1"/>
          </p:cNvGraphicFramePr>
          <p:nvPr>
            <p:extLst/>
          </p:nvPr>
        </p:nvGraphicFramePr>
        <p:xfrm>
          <a:off x="0" y="990600"/>
          <a:ext cx="9143999" cy="2654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36185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791884" y="6618782"/>
            <a:ext cx="352116" cy="239218"/>
          </a:xfrm>
          <a:prstGeom prst="rect">
            <a:avLst/>
          </a:prstGeom>
        </p:spPr>
        <p:txBody>
          <a:bodyPr vert="horz" lIns="91424" tIns="45713" rIns="91424" bIns="45713" rtlCol="0" anchor="ctr"/>
          <a:lstStyle>
            <a:defPPr>
              <a:defRPr lang="en-US"/>
            </a:defPPr>
            <a:lvl1pPr algn="r">
              <a:defRPr sz="900">
                <a:solidFill>
                  <a:schemeClr val="tx1">
                    <a:tint val="75000"/>
                  </a:schemeClr>
                </a:solidFill>
              </a:defRPr>
            </a:lvl1pPr>
          </a:lstStyle>
          <a:p>
            <a:pPr lvl="0"/>
            <a:r>
              <a:rPr lang="en-US" dirty="0" smtClean="0">
                <a:latin typeface="Calibri" pitchFamily="34" charset="0"/>
              </a:rPr>
              <a:t>56</a:t>
            </a:r>
            <a:endParaRPr lang="en-US" dirty="0">
              <a:latin typeface="Calibri" pitchFamily="34" charset="0"/>
            </a:endParaRPr>
          </a:p>
        </p:txBody>
      </p:sp>
      <p:sp>
        <p:nvSpPr>
          <p:cNvPr id="8" name="Title 8"/>
          <p:cNvSpPr txBox="1">
            <a:spLocks/>
          </p:cNvSpPr>
          <p:nvPr/>
        </p:nvSpPr>
        <p:spPr bwMode="auto">
          <a:xfrm>
            <a:off x="304800" y="-87558"/>
            <a:ext cx="8034868"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400" dirty="0" smtClean="0"/>
              <a:t>Indices Representation</a:t>
            </a:r>
            <a:endParaRPr lang="en-US" sz="2400" dirty="0"/>
          </a:p>
        </p:txBody>
      </p:sp>
      <p:sp>
        <p:nvSpPr>
          <p:cNvPr id="4" name="TextBox 3"/>
          <p:cNvSpPr txBox="1"/>
          <p:nvPr/>
        </p:nvSpPr>
        <p:spPr>
          <a:xfrm>
            <a:off x="190540" y="790749"/>
            <a:ext cx="8795331" cy="400110"/>
          </a:xfrm>
          <a:prstGeom prst="rect">
            <a:avLst/>
          </a:prstGeom>
          <a:noFill/>
        </p:spPr>
        <p:txBody>
          <a:bodyPr wrap="square" rtlCol="0">
            <a:spAutoFit/>
          </a:bodyPr>
          <a:lstStyle/>
          <a:p>
            <a:pPr marL="342900" indent="-342900" algn="just">
              <a:spcAft>
                <a:spcPts val="600"/>
              </a:spcAft>
              <a:buFont typeface="Courier New" panose="02070309020205020404" pitchFamily="49" charset="0"/>
              <a:buChar char="o"/>
            </a:pPr>
            <a:r>
              <a:rPr lang="en-US" sz="2000" dirty="0" smtClean="0">
                <a:latin typeface="+mn-lt"/>
              </a:rPr>
              <a:t>Sunway REIT is represented in  the following indices:</a:t>
            </a:r>
            <a:endParaRPr lang="en-MY" sz="2000" dirty="0" smtClean="0">
              <a:latin typeface="+mn-lt"/>
            </a:endParaRPr>
          </a:p>
        </p:txBody>
      </p:sp>
      <p:graphicFrame>
        <p:nvGraphicFramePr>
          <p:cNvPr id="5" name="Diagram 4"/>
          <p:cNvGraphicFramePr/>
          <p:nvPr>
            <p:extLst/>
          </p:nvPr>
        </p:nvGraphicFramePr>
        <p:xfrm>
          <a:off x="533400" y="1190858"/>
          <a:ext cx="8258484" cy="528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1799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791884" y="6618782"/>
            <a:ext cx="352116" cy="239218"/>
          </a:xfrm>
          <a:prstGeom prst="rect">
            <a:avLst/>
          </a:prstGeom>
        </p:spPr>
        <p:txBody>
          <a:bodyPr vert="horz" lIns="91424" tIns="45713" rIns="91424" bIns="45713" rtlCol="0" anchor="ctr"/>
          <a:lstStyle>
            <a:defPPr>
              <a:defRPr lang="en-US"/>
            </a:defPPr>
            <a:lvl1pPr algn="r">
              <a:defRPr sz="900">
                <a:solidFill>
                  <a:schemeClr val="tx1">
                    <a:tint val="75000"/>
                  </a:schemeClr>
                </a:solidFill>
              </a:defRPr>
            </a:lvl1pPr>
          </a:lstStyle>
          <a:p>
            <a:pPr lvl="0"/>
            <a:r>
              <a:rPr lang="en-US" dirty="0" smtClean="0">
                <a:latin typeface="Calibri" pitchFamily="34" charset="0"/>
              </a:rPr>
              <a:t>57</a:t>
            </a:r>
            <a:endParaRPr lang="en-US" dirty="0">
              <a:latin typeface="Calibri" pitchFamily="34" charset="0"/>
            </a:endParaRPr>
          </a:p>
        </p:txBody>
      </p:sp>
      <p:sp>
        <p:nvSpPr>
          <p:cNvPr id="11" name="Title 8"/>
          <p:cNvSpPr txBox="1">
            <a:spLocks/>
          </p:cNvSpPr>
          <p:nvPr/>
        </p:nvSpPr>
        <p:spPr bwMode="auto">
          <a:xfrm>
            <a:off x="76200" y="-28556"/>
            <a:ext cx="8263468"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400" dirty="0" smtClean="0"/>
              <a:t>Unitholders’ Composition (as at 30 September 2016)</a:t>
            </a:r>
            <a:endParaRPr lang="en-US" sz="2400" dirty="0"/>
          </a:p>
        </p:txBody>
      </p:sp>
      <p:sp>
        <p:nvSpPr>
          <p:cNvPr id="14" name="Rectangle 13"/>
          <p:cNvSpPr/>
          <p:nvPr/>
        </p:nvSpPr>
        <p:spPr bwMode="auto">
          <a:xfrm>
            <a:off x="104341" y="609600"/>
            <a:ext cx="4248443" cy="4054191"/>
          </a:xfrm>
          <a:prstGeom prst="rect">
            <a:avLst/>
          </a:prstGeom>
          <a:noFill/>
          <a:ln w="25400">
            <a:solidFill>
              <a:schemeClr val="bg1">
                <a:lumMod val="50000"/>
              </a:schemeClr>
            </a:solidFill>
            <a:miter lim="800000"/>
            <a:headEnd/>
            <a:tailEnd/>
          </a:ln>
        </p:spPr>
        <p:txBody>
          <a:bodyPr bIns="36000" rtlCol="0" anchor="ctr"/>
          <a:lstStyle/>
          <a:p>
            <a:pPr algn="l">
              <a:spcBef>
                <a:spcPct val="20000"/>
              </a:spcBef>
            </a:pPr>
            <a:endParaRPr lang="en-US" dirty="0" smtClean="0"/>
          </a:p>
        </p:txBody>
      </p:sp>
      <p:sp>
        <p:nvSpPr>
          <p:cNvPr id="17" name="Rectangle 16"/>
          <p:cNvSpPr/>
          <p:nvPr/>
        </p:nvSpPr>
        <p:spPr bwMode="auto">
          <a:xfrm>
            <a:off x="4719499" y="609600"/>
            <a:ext cx="4248443" cy="4054191"/>
          </a:xfrm>
          <a:prstGeom prst="rect">
            <a:avLst/>
          </a:prstGeom>
          <a:noFill/>
          <a:ln w="25400">
            <a:solidFill>
              <a:schemeClr val="bg1">
                <a:lumMod val="50000"/>
              </a:schemeClr>
            </a:solidFill>
            <a:miter lim="800000"/>
            <a:headEnd/>
            <a:tailEnd/>
          </a:ln>
        </p:spPr>
        <p:txBody>
          <a:bodyPr bIns="36000" rtlCol="0" anchor="ctr"/>
          <a:lstStyle/>
          <a:p>
            <a:pPr algn="l">
              <a:spcBef>
                <a:spcPct val="20000"/>
              </a:spcBef>
            </a:pPr>
            <a:endParaRPr lang="en-US" dirty="0" smtClean="0"/>
          </a:p>
        </p:txBody>
      </p:sp>
      <p:graphicFrame>
        <p:nvGraphicFramePr>
          <p:cNvPr id="4" name="Table 3"/>
          <p:cNvGraphicFramePr>
            <a:graphicFrameLocks noGrp="1"/>
          </p:cNvGraphicFramePr>
          <p:nvPr>
            <p:extLst/>
          </p:nvPr>
        </p:nvGraphicFramePr>
        <p:xfrm>
          <a:off x="104341" y="4775200"/>
          <a:ext cx="8863600" cy="1625600"/>
        </p:xfrm>
        <a:graphic>
          <a:graphicData uri="http://schemas.openxmlformats.org/drawingml/2006/table">
            <a:tbl>
              <a:tblPr firstRow="1" bandRow="1">
                <a:tableStyleId>{5C22544A-7EE6-4342-B048-85BDC9FD1C3A}</a:tableStyleId>
              </a:tblPr>
              <a:tblGrid>
                <a:gridCol w="2215900">
                  <a:extLst>
                    <a:ext uri="{9D8B030D-6E8A-4147-A177-3AD203B41FA5}">
                      <a16:colId xmlns="" xmlns:a16="http://schemas.microsoft.com/office/drawing/2014/main" val="20000"/>
                    </a:ext>
                  </a:extLst>
                </a:gridCol>
                <a:gridCol w="2215900">
                  <a:extLst>
                    <a:ext uri="{9D8B030D-6E8A-4147-A177-3AD203B41FA5}">
                      <a16:colId xmlns="" xmlns:a16="http://schemas.microsoft.com/office/drawing/2014/main" val="20001"/>
                    </a:ext>
                  </a:extLst>
                </a:gridCol>
                <a:gridCol w="2215900">
                  <a:extLst>
                    <a:ext uri="{9D8B030D-6E8A-4147-A177-3AD203B41FA5}">
                      <a16:colId xmlns="" xmlns:a16="http://schemas.microsoft.com/office/drawing/2014/main" val="20002"/>
                    </a:ext>
                  </a:extLst>
                </a:gridCol>
                <a:gridCol w="2215900">
                  <a:extLst>
                    <a:ext uri="{9D8B030D-6E8A-4147-A177-3AD203B41FA5}">
                      <a16:colId xmlns="" xmlns:a16="http://schemas.microsoft.com/office/drawing/2014/main" val="20003"/>
                    </a:ext>
                  </a:extLst>
                </a:gridCol>
              </a:tblGrid>
              <a:tr h="325120">
                <a:tc>
                  <a:txBody>
                    <a:bodyPr/>
                    <a:lstStyle/>
                    <a:p>
                      <a:endParaRPr lang="en-US" sz="1200" dirty="0"/>
                    </a:p>
                  </a:txBody>
                  <a:tcPr/>
                </a:tc>
                <a:tc>
                  <a:txBody>
                    <a:bodyPr/>
                    <a:lstStyle/>
                    <a:p>
                      <a:r>
                        <a:rPr lang="en-US" sz="1200" baseline="0" dirty="0" smtClean="0"/>
                        <a:t>September 2016</a:t>
                      </a:r>
                      <a:endParaRPr lang="en-US" sz="1200" dirty="0"/>
                    </a:p>
                  </a:txBody>
                  <a:tcPr/>
                </a:tc>
                <a:tc>
                  <a:txBody>
                    <a:bodyPr/>
                    <a:lstStyle/>
                    <a:p>
                      <a:r>
                        <a:rPr lang="en-US" sz="1200" dirty="0" smtClean="0"/>
                        <a:t>June</a:t>
                      </a:r>
                      <a:r>
                        <a:rPr lang="en-US" sz="1200" baseline="0" dirty="0" smtClean="0"/>
                        <a:t> 2016</a:t>
                      </a:r>
                      <a:endParaRPr lang="en-US" sz="1200" dirty="0"/>
                    </a:p>
                  </a:txBody>
                  <a:tcPr/>
                </a:tc>
                <a:tc>
                  <a:txBody>
                    <a:bodyPr/>
                    <a:lstStyle/>
                    <a:p>
                      <a:r>
                        <a:rPr lang="en-US" sz="1200" dirty="0" smtClean="0"/>
                        <a:t>Q-o-Q Change</a:t>
                      </a:r>
                      <a:endParaRPr lang="en-US" sz="1200" dirty="0"/>
                    </a:p>
                  </a:txBody>
                  <a:tcPr/>
                </a:tc>
                <a:extLst>
                  <a:ext uri="{0D108BD9-81ED-4DB2-BD59-A6C34878D82A}">
                    <a16:rowId xmlns="" xmlns:a16="http://schemas.microsoft.com/office/drawing/2014/main" val="10000"/>
                  </a:ext>
                </a:extLst>
              </a:tr>
              <a:tr h="325120">
                <a:tc>
                  <a:txBody>
                    <a:bodyPr/>
                    <a:lstStyle/>
                    <a:p>
                      <a:r>
                        <a:rPr lang="en-US" sz="1200" dirty="0" smtClean="0"/>
                        <a:t>No of unitholders </a:t>
                      </a:r>
                      <a:endParaRPr lang="en-US" sz="1200" dirty="0"/>
                    </a:p>
                  </a:txBody>
                  <a:tcPr/>
                </a:tc>
                <a:tc>
                  <a:txBody>
                    <a:bodyPr/>
                    <a:lstStyle/>
                    <a:p>
                      <a:r>
                        <a:rPr lang="en-US" sz="1200" dirty="0" smtClean="0"/>
                        <a:t>9,632</a:t>
                      </a:r>
                      <a:endParaRPr lang="en-US" sz="1200" dirty="0"/>
                    </a:p>
                  </a:txBody>
                  <a:tcPr/>
                </a:tc>
                <a:tc>
                  <a:txBody>
                    <a:bodyPr/>
                    <a:lstStyle/>
                    <a:p>
                      <a:r>
                        <a:rPr lang="en-US" sz="1200" dirty="0" smtClean="0"/>
                        <a:t>9,464</a:t>
                      </a:r>
                      <a:endParaRPr lang="en-US" sz="1200" dirty="0"/>
                    </a:p>
                  </a:txBody>
                  <a:tcPr/>
                </a:tc>
                <a:tc>
                  <a:txBody>
                    <a:bodyPr/>
                    <a:lstStyle/>
                    <a:p>
                      <a:r>
                        <a:rPr lang="en-US" sz="1200" dirty="0" smtClean="0">
                          <a:sym typeface="Wingdings" panose="05000000000000000000" pitchFamily="2" charset="2"/>
                        </a:rPr>
                        <a:t>168</a:t>
                      </a:r>
                      <a:r>
                        <a:rPr lang="en-US" sz="1200" dirty="0" smtClean="0"/>
                        <a:t> (+1.8%)</a:t>
                      </a:r>
                      <a:endParaRPr lang="en-US" sz="1200" dirty="0"/>
                    </a:p>
                  </a:txBody>
                  <a:tcPr/>
                </a:tc>
                <a:extLst>
                  <a:ext uri="{0D108BD9-81ED-4DB2-BD59-A6C34878D82A}">
                    <a16:rowId xmlns="" xmlns:a16="http://schemas.microsoft.com/office/drawing/2014/main" val="10001"/>
                  </a:ext>
                </a:extLst>
              </a:tr>
              <a:tr h="325120">
                <a:tc>
                  <a:txBody>
                    <a:bodyPr/>
                    <a:lstStyle/>
                    <a:p>
                      <a:r>
                        <a:rPr lang="en-US" sz="1200" dirty="0" smtClean="0"/>
                        <a:t>Retail unitholders</a:t>
                      </a:r>
                      <a:endParaRPr lang="en-US" sz="1200" dirty="0"/>
                    </a:p>
                  </a:txBody>
                  <a:tcPr/>
                </a:tc>
                <a:tc>
                  <a:txBody>
                    <a:bodyPr/>
                    <a:lstStyle/>
                    <a:p>
                      <a:r>
                        <a:rPr lang="en-US" sz="1200" dirty="0" smtClean="0"/>
                        <a:t>12.6%</a:t>
                      </a:r>
                      <a:endParaRPr lang="en-US" sz="1200" dirty="0"/>
                    </a:p>
                  </a:txBody>
                  <a:tcPr/>
                </a:tc>
                <a:tc>
                  <a:txBody>
                    <a:bodyPr/>
                    <a:lstStyle/>
                    <a:p>
                      <a:r>
                        <a:rPr lang="en-US" sz="1200" dirty="0" smtClean="0"/>
                        <a:t>11.8%</a:t>
                      </a:r>
                      <a:endParaRPr lang="en-US" sz="1200" dirty="0"/>
                    </a:p>
                  </a:txBody>
                  <a:tcPr/>
                </a:tc>
                <a:tc>
                  <a:txBody>
                    <a:bodyPr/>
                    <a:lstStyle/>
                    <a:p>
                      <a:r>
                        <a:rPr lang="en-US" sz="1200" dirty="0" smtClean="0"/>
                        <a:t>+0.8%</a:t>
                      </a:r>
                      <a:endParaRPr lang="en-US" sz="1200" dirty="0"/>
                    </a:p>
                  </a:txBody>
                  <a:tcPr/>
                </a:tc>
                <a:extLst>
                  <a:ext uri="{0D108BD9-81ED-4DB2-BD59-A6C34878D82A}">
                    <a16:rowId xmlns="" xmlns:a16="http://schemas.microsoft.com/office/drawing/2014/main" val="10002"/>
                  </a:ext>
                </a:extLst>
              </a:tr>
              <a:tr h="325120">
                <a:tc>
                  <a:txBody>
                    <a:bodyPr/>
                    <a:lstStyle/>
                    <a:p>
                      <a:r>
                        <a:rPr lang="en-US" sz="1200" dirty="0" smtClean="0"/>
                        <a:t>Foreign</a:t>
                      </a:r>
                      <a:r>
                        <a:rPr lang="en-US" sz="1200" baseline="0" dirty="0" smtClean="0"/>
                        <a:t> unitholders</a:t>
                      </a:r>
                      <a:endParaRPr lang="en-US" sz="1200" dirty="0"/>
                    </a:p>
                  </a:txBody>
                  <a:tcPr>
                    <a:solidFill>
                      <a:srgbClr val="F8CCCD"/>
                    </a:solidFill>
                  </a:tcPr>
                </a:tc>
                <a:tc>
                  <a:txBody>
                    <a:bodyPr/>
                    <a:lstStyle/>
                    <a:p>
                      <a:r>
                        <a:rPr lang="en-US" sz="1200" dirty="0" smtClean="0"/>
                        <a:t>13.4%</a:t>
                      </a:r>
                      <a:endParaRPr lang="en-US" sz="1200" dirty="0"/>
                    </a:p>
                  </a:txBody>
                  <a:tcPr>
                    <a:solidFill>
                      <a:srgbClr val="F8CCCD"/>
                    </a:solidFill>
                  </a:tcPr>
                </a:tc>
                <a:tc>
                  <a:txBody>
                    <a:bodyPr/>
                    <a:lstStyle/>
                    <a:p>
                      <a:r>
                        <a:rPr lang="en-US" sz="1200" dirty="0" smtClean="0"/>
                        <a:t>12.8%</a:t>
                      </a:r>
                      <a:endParaRPr lang="en-US" sz="1200" dirty="0"/>
                    </a:p>
                  </a:txBody>
                  <a:tcPr>
                    <a:solidFill>
                      <a:srgbClr val="F8CCCD"/>
                    </a:solidFill>
                  </a:tcPr>
                </a:tc>
                <a:tc>
                  <a:txBody>
                    <a:bodyPr/>
                    <a:lstStyle/>
                    <a:p>
                      <a:r>
                        <a:rPr lang="en-US" sz="1200" dirty="0" smtClean="0"/>
                        <a:t>+0.6%</a:t>
                      </a:r>
                      <a:endParaRPr lang="en-US" sz="1200" dirty="0"/>
                    </a:p>
                  </a:txBody>
                  <a:tcPr>
                    <a:solidFill>
                      <a:srgbClr val="F8CCCD"/>
                    </a:solidFill>
                  </a:tcPr>
                </a:tc>
                <a:extLst>
                  <a:ext uri="{0D108BD9-81ED-4DB2-BD59-A6C34878D82A}">
                    <a16:rowId xmlns="" xmlns:a16="http://schemas.microsoft.com/office/drawing/2014/main" val="10003"/>
                  </a:ext>
                </a:extLst>
              </a:tr>
              <a:tr h="325120">
                <a:tc>
                  <a:txBody>
                    <a:bodyPr/>
                    <a:lstStyle/>
                    <a:p>
                      <a:r>
                        <a:rPr lang="en-US" sz="1200" dirty="0" smtClean="0"/>
                        <a:t>Sunway </a:t>
                      </a:r>
                      <a:r>
                        <a:rPr lang="en-US" sz="1200" dirty="0" err="1" smtClean="0"/>
                        <a:t>Berhad</a:t>
                      </a:r>
                      <a:endParaRPr lang="en-US" sz="1200" dirty="0"/>
                    </a:p>
                  </a:txBody>
                  <a:tcPr>
                    <a:solidFill>
                      <a:srgbClr val="FBE9E9"/>
                    </a:solidFill>
                  </a:tcPr>
                </a:tc>
                <a:tc>
                  <a:txBody>
                    <a:bodyPr/>
                    <a:lstStyle/>
                    <a:p>
                      <a:r>
                        <a:rPr lang="en-US" sz="1200" dirty="0" smtClean="0"/>
                        <a:t>37.3%</a:t>
                      </a:r>
                      <a:endParaRPr lang="en-US" sz="1200" dirty="0"/>
                    </a:p>
                  </a:txBody>
                  <a:tcPr>
                    <a:solidFill>
                      <a:srgbClr val="FBE9E9"/>
                    </a:solidFill>
                  </a:tcPr>
                </a:tc>
                <a:tc>
                  <a:txBody>
                    <a:bodyPr/>
                    <a:lstStyle/>
                    <a:p>
                      <a:r>
                        <a:rPr lang="en-US" sz="1200" dirty="0" smtClean="0"/>
                        <a:t>37.3%</a:t>
                      </a:r>
                      <a:endParaRPr lang="en-US" sz="1200" dirty="0"/>
                    </a:p>
                  </a:txBody>
                  <a:tcPr>
                    <a:solidFill>
                      <a:srgbClr val="FBE9E9"/>
                    </a:solidFill>
                  </a:tcPr>
                </a:tc>
                <a:tc>
                  <a:txBody>
                    <a:bodyPr/>
                    <a:lstStyle/>
                    <a:p>
                      <a:r>
                        <a:rPr lang="en-US" sz="1200" dirty="0" smtClean="0"/>
                        <a:t>Unchanged</a:t>
                      </a:r>
                      <a:endParaRPr lang="en-US" sz="1200" dirty="0"/>
                    </a:p>
                  </a:txBody>
                  <a:tcPr>
                    <a:solidFill>
                      <a:srgbClr val="FBE9E9"/>
                    </a:solidFill>
                  </a:tcPr>
                </a:tc>
                <a:extLst>
                  <a:ext uri="{0D108BD9-81ED-4DB2-BD59-A6C34878D82A}">
                    <a16:rowId xmlns="" xmlns:a16="http://schemas.microsoft.com/office/drawing/2014/main" val="10004"/>
                  </a:ext>
                </a:extLst>
              </a:tr>
            </a:tbl>
          </a:graphicData>
        </a:graphic>
      </p:graphicFrame>
      <p:graphicFrame>
        <p:nvGraphicFramePr>
          <p:cNvPr id="9" name="Chart 8"/>
          <p:cNvGraphicFramePr>
            <a:graphicFrameLocks noGrp="1"/>
          </p:cNvGraphicFramePr>
          <p:nvPr>
            <p:extLst/>
          </p:nvPr>
        </p:nvGraphicFramePr>
        <p:xfrm>
          <a:off x="228601" y="381000"/>
          <a:ext cx="5749612"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noGrp="1"/>
          </p:cNvGraphicFramePr>
          <p:nvPr>
            <p:extLst/>
          </p:nvPr>
        </p:nvGraphicFramePr>
        <p:xfrm>
          <a:off x="2619684" y="381000"/>
          <a:ext cx="6172200" cy="4054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7800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05800" y="609600"/>
            <a:ext cx="838199" cy="5638800"/>
          </a:xfrm>
          <a:prstGeom prst="rect">
            <a:avLst/>
          </a:prstGeom>
          <a:solidFill>
            <a:schemeClr val="accent1">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10" name="Rectangle 9"/>
          <p:cNvSpPr/>
          <p:nvPr/>
        </p:nvSpPr>
        <p:spPr>
          <a:xfrm>
            <a:off x="4267199" y="609600"/>
            <a:ext cx="4038599" cy="5638800"/>
          </a:xfrm>
          <a:prstGeom prst="rect">
            <a:avLst/>
          </a:prstGeom>
          <a:solidFill>
            <a:schemeClr val="accent3">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5" name="Rectangle 4"/>
          <p:cNvSpPr/>
          <p:nvPr/>
        </p:nvSpPr>
        <p:spPr>
          <a:xfrm>
            <a:off x="4482" y="609600"/>
            <a:ext cx="4262716" cy="5638800"/>
          </a:xfrm>
          <a:prstGeom prst="rect">
            <a:avLst/>
          </a:prstGeom>
          <a:solidFill>
            <a:srgbClr val="99FFCC">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graphicFrame>
        <p:nvGraphicFramePr>
          <p:cNvPr id="9" name="Chart 8"/>
          <p:cNvGraphicFramePr>
            <a:graphicFrameLocks noGrp="1"/>
          </p:cNvGraphicFramePr>
          <p:nvPr>
            <p:extLst>
              <p:ext uri="{D42A27DB-BD31-4B8C-83A1-F6EECF244321}">
                <p14:modId xmlns:p14="http://schemas.microsoft.com/office/powerpoint/2010/main" val="2862470037"/>
              </p:ext>
            </p:extLst>
          </p:nvPr>
        </p:nvGraphicFramePr>
        <p:xfrm>
          <a:off x="0" y="609600"/>
          <a:ext cx="9444318" cy="58547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bwMode="auto">
          <a:xfrm>
            <a:off x="8791884" y="6618782"/>
            <a:ext cx="352116" cy="239218"/>
          </a:xfrm>
          <a:prstGeom prst="rect">
            <a:avLst/>
          </a:prstGeom>
        </p:spPr>
        <p:txBody>
          <a:bodyPr vert="horz" lIns="91424" tIns="45713" rIns="91424" bIns="45713" rtlCol="0" anchor="ctr"/>
          <a:lstStyle>
            <a:defPPr>
              <a:defRPr lang="en-US"/>
            </a:defPPr>
            <a:lvl1pPr algn="r">
              <a:defRPr sz="900">
                <a:solidFill>
                  <a:schemeClr val="tx1">
                    <a:tint val="75000"/>
                  </a:schemeClr>
                </a:solidFill>
              </a:defRPr>
            </a:lvl1pPr>
          </a:lstStyle>
          <a:p>
            <a:pPr lvl="0"/>
            <a:r>
              <a:rPr lang="en-US" dirty="0" smtClean="0">
                <a:latin typeface="Calibri" pitchFamily="34" charset="0"/>
              </a:rPr>
              <a:t>58</a:t>
            </a:r>
            <a:endParaRPr lang="en-US" dirty="0">
              <a:latin typeface="Calibri" pitchFamily="34" charset="0"/>
            </a:endParaRPr>
          </a:p>
        </p:txBody>
      </p:sp>
      <p:sp>
        <p:nvSpPr>
          <p:cNvPr id="4" name="Title 8"/>
          <p:cNvSpPr>
            <a:spLocks noGrp="1"/>
          </p:cNvSpPr>
          <p:nvPr>
            <p:ph type="title"/>
          </p:nvPr>
        </p:nvSpPr>
        <p:spPr>
          <a:xfrm>
            <a:off x="228600" y="0"/>
            <a:ext cx="8229600" cy="714356"/>
          </a:xfrm>
        </p:spPr>
        <p:txBody>
          <a:bodyPr/>
          <a:lstStyle/>
          <a:p>
            <a:r>
              <a:rPr lang="en-US" sz="2200" dirty="0" smtClean="0"/>
              <a:t>Analysts Recommendation (as at 30 September 2016)</a:t>
            </a:r>
            <a:endParaRPr lang="en-US" sz="2200" dirty="0"/>
          </a:p>
        </p:txBody>
      </p:sp>
      <p:sp>
        <p:nvSpPr>
          <p:cNvPr id="6" name="TextBox 5"/>
          <p:cNvSpPr txBox="1"/>
          <p:nvPr/>
        </p:nvSpPr>
        <p:spPr>
          <a:xfrm>
            <a:off x="76200" y="6308779"/>
            <a:ext cx="6623743" cy="230832"/>
          </a:xfrm>
          <a:prstGeom prst="rect">
            <a:avLst/>
          </a:prstGeom>
          <a:noFill/>
        </p:spPr>
        <p:txBody>
          <a:bodyPr wrap="square" rtlCol="0">
            <a:spAutoFit/>
          </a:bodyPr>
          <a:lstStyle/>
          <a:p>
            <a:r>
              <a:rPr lang="en-US" sz="900" dirty="0" smtClean="0">
                <a:cs typeface="Calibri" pitchFamily="34" charset="0"/>
              </a:rPr>
              <a:t>Source: Bloomberg </a:t>
            </a:r>
            <a:endParaRPr lang="en-US" sz="900" baseline="30000" dirty="0" smtClean="0">
              <a:cs typeface="Calibri" pitchFamily="34" charset="0"/>
            </a:endParaRPr>
          </a:p>
        </p:txBody>
      </p:sp>
      <p:sp>
        <p:nvSpPr>
          <p:cNvPr id="12" name="Rectangle 11"/>
          <p:cNvSpPr/>
          <p:nvPr/>
        </p:nvSpPr>
        <p:spPr>
          <a:xfrm>
            <a:off x="1" y="5715000"/>
            <a:ext cx="4267198" cy="5969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Buy</a:t>
            </a:r>
          </a:p>
          <a:p>
            <a:pPr algn="ctr"/>
            <a:r>
              <a:rPr lang="en-US" sz="1200" b="1" dirty="0" smtClean="0">
                <a:solidFill>
                  <a:schemeClr val="bg1"/>
                </a:solidFill>
              </a:rPr>
              <a:t>46.2% </a:t>
            </a:r>
            <a:endParaRPr lang="en-MY" sz="1200" b="1" dirty="0">
              <a:solidFill>
                <a:schemeClr val="bg1"/>
              </a:solidFill>
            </a:endParaRPr>
          </a:p>
        </p:txBody>
      </p:sp>
      <p:sp>
        <p:nvSpPr>
          <p:cNvPr id="13" name="Rectangle 12"/>
          <p:cNvSpPr/>
          <p:nvPr/>
        </p:nvSpPr>
        <p:spPr>
          <a:xfrm>
            <a:off x="4267198" y="5715000"/>
            <a:ext cx="4038600" cy="59690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Hold</a:t>
            </a:r>
          </a:p>
          <a:p>
            <a:pPr algn="ctr"/>
            <a:r>
              <a:rPr lang="en-US" sz="1200" b="1" dirty="0" smtClean="0">
                <a:solidFill>
                  <a:schemeClr val="bg1"/>
                </a:solidFill>
              </a:rPr>
              <a:t>46.2% </a:t>
            </a:r>
            <a:endParaRPr lang="en-MY" sz="1200" b="1" dirty="0">
              <a:solidFill>
                <a:schemeClr val="bg1"/>
              </a:solidFill>
            </a:endParaRPr>
          </a:p>
        </p:txBody>
      </p:sp>
      <p:sp>
        <p:nvSpPr>
          <p:cNvPr id="14" name="Rectangle 13"/>
          <p:cNvSpPr/>
          <p:nvPr/>
        </p:nvSpPr>
        <p:spPr>
          <a:xfrm>
            <a:off x="8305800" y="5715000"/>
            <a:ext cx="838199" cy="5969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Sell</a:t>
            </a:r>
          </a:p>
          <a:p>
            <a:pPr algn="ctr"/>
            <a:r>
              <a:rPr lang="en-US" sz="1200" b="1" dirty="0" smtClean="0">
                <a:solidFill>
                  <a:schemeClr val="bg1"/>
                </a:solidFill>
              </a:rPr>
              <a:t>7.6% </a:t>
            </a:r>
            <a:endParaRPr lang="en-MY" sz="1200" b="1" dirty="0">
              <a:solidFill>
                <a:schemeClr val="bg1"/>
              </a:solidFill>
            </a:endParaRPr>
          </a:p>
        </p:txBody>
      </p:sp>
    </p:spTree>
    <p:extLst>
      <p:ext uri="{BB962C8B-B14F-4D97-AF65-F5344CB8AC3E}">
        <p14:creationId xmlns:p14="http://schemas.microsoft.com/office/powerpoint/2010/main" val="3674759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791884" y="6618782"/>
            <a:ext cx="352116" cy="239218"/>
          </a:xfrm>
          <a:prstGeom prst="rect">
            <a:avLst/>
          </a:prstGeom>
        </p:spPr>
        <p:txBody>
          <a:bodyPr vert="horz" lIns="91424" tIns="45713" rIns="91424" bIns="45713" rtlCol="0" anchor="ctr"/>
          <a:lstStyle>
            <a:defPPr>
              <a:defRPr lang="en-US"/>
            </a:defPPr>
            <a:lvl1pPr algn="r">
              <a:defRPr sz="900">
                <a:solidFill>
                  <a:schemeClr val="tx1">
                    <a:tint val="75000"/>
                  </a:schemeClr>
                </a:solidFill>
              </a:defRPr>
            </a:lvl1pPr>
          </a:lstStyle>
          <a:p>
            <a:pPr lvl="0"/>
            <a:r>
              <a:rPr lang="en-US" dirty="0" smtClean="0">
                <a:latin typeface="Calibri" pitchFamily="34" charset="0"/>
              </a:rPr>
              <a:t>59</a:t>
            </a:r>
            <a:endParaRPr lang="en-US" dirty="0">
              <a:latin typeface="Calibri" pitchFamily="34" charset="0"/>
            </a:endParaRPr>
          </a:p>
        </p:txBody>
      </p:sp>
      <p:sp>
        <p:nvSpPr>
          <p:cNvPr id="4" name="Title 8"/>
          <p:cNvSpPr>
            <a:spLocks noGrp="1"/>
          </p:cNvSpPr>
          <p:nvPr>
            <p:ph type="title"/>
          </p:nvPr>
        </p:nvSpPr>
        <p:spPr>
          <a:xfrm>
            <a:off x="152400" y="0"/>
            <a:ext cx="8305800" cy="714356"/>
          </a:xfrm>
        </p:spPr>
        <p:txBody>
          <a:bodyPr/>
          <a:lstStyle/>
          <a:p>
            <a:r>
              <a:rPr lang="en-US" sz="2200" dirty="0" smtClean="0"/>
              <a:t>Comparative Yields for Various Assets</a:t>
            </a:r>
            <a:endParaRPr lang="en-US" sz="2200" dirty="0"/>
          </a:p>
        </p:txBody>
      </p:sp>
      <p:sp>
        <p:nvSpPr>
          <p:cNvPr id="6" name="TextBox 5"/>
          <p:cNvSpPr txBox="1"/>
          <p:nvPr/>
        </p:nvSpPr>
        <p:spPr>
          <a:xfrm>
            <a:off x="152400" y="5334000"/>
            <a:ext cx="8487084" cy="1169551"/>
          </a:xfrm>
          <a:prstGeom prst="rect">
            <a:avLst/>
          </a:prstGeom>
          <a:noFill/>
        </p:spPr>
        <p:txBody>
          <a:bodyPr wrap="square" rtlCol="0">
            <a:spAutoFit/>
          </a:bodyPr>
          <a:lstStyle/>
          <a:p>
            <a:r>
              <a:rPr lang="en-US" sz="1000" b="0" dirty="0" smtClean="0">
                <a:latin typeface="+mn-lt"/>
                <a:cs typeface="Calibri" pitchFamily="34" charset="0"/>
              </a:rPr>
              <a:t>Note:</a:t>
            </a:r>
          </a:p>
          <a:p>
            <a:r>
              <a:rPr lang="en-US" sz="1000" b="0" baseline="30000" dirty="0" smtClean="0">
                <a:latin typeface="+mn-lt"/>
                <a:cs typeface="Calibri" pitchFamily="34" charset="0"/>
              </a:rPr>
              <a:t>1 </a:t>
            </a:r>
            <a:r>
              <a:rPr lang="en-US" sz="1000" b="0" dirty="0" smtClean="0">
                <a:latin typeface="+mn-lt"/>
                <a:cs typeface="Calibri" pitchFamily="34" charset="0"/>
              </a:rPr>
              <a:t>Distribution yield based on actual FY2017 proposed DPU of 9.2 </a:t>
            </a:r>
            <a:r>
              <a:rPr lang="en-US" sz="1000" b="0" dirty="0" err="1" smtClean="0">
                <a:latin typeface="+mn-lt"/>
                <a:cs typeface="Calibri" pitchFamily="34" charset="0"/>
              </a:rPr>
              <a:t>sen</a:t>
            </a:r>
            <a:r>
              <a:rPr lang="en-US" sz="1000" b="0" dirty="0" smtClean="0">
                <a:latin typeface="+mn-lt"/>
                <a:cs typeface="Calibri" pitchFamily="34" charset="0"/>
              </a:rPr>
              <a:t> and unit price as at 30 September  2016</a:t>
            </a:r>
            <a:r>
              <a:rPr lang="en-US" sz="1000" b="0" dirty="0" smtClean="0">
                <a:solidFill>
                  <a:schemeClr val="accent1"/>
                </a:solidFill>
                <a:latin typeface="+mn-lt"/>
                <a:cs typeface="Calibri" pitchFamily="34" charset="0"/>
              </a:rPr>
              <a:t> </a:t>
            </a:r>
            <a:r>
              <a:rPr lang="en-US" sz="1000" b="0" dirty="0" smtClean="0">
                <a:solidFill>
                  <a:schemeClr val="tx1">
                    <a:lumMod val="75000"/>
                    <a:lumOff val="25000"/>
                  </a:schemeClr>
                </a:solidFill>
                <a:latin typeface="+mn-lt"/>
                <a:cs typeface="Calibri" pitchFamily="34" charset="0"/>
              </a:rPr>
              <a:t>(Source: Bloomberg)</a:t>
            </a:r>
          </a:p>
          <a:p>
            <a:r>
              <a:rPr lang="en-US" sz="1000" b="0" baseline="30000" dirty="0" smtClean="0">
                <a:latin typeface="+mn-lt"/>
                <a:cs typeface="Calibri" pitchFamily="34" charset="0"/>
              </a:rPr>
              <a:t>2 </a:t>
            </a:r>
            <a:r>
              <a:rPr lang="en-US" sz="1000" b="0" dirty="0" smtClean="0">
                <a:latin typeface="+mn-lt"/>
                <a:cs typeface="Calibri" pitchFamily="34" charset="0"/>
              </a:rPr>
              <a:t>Information based on consensus FY2016 DPU forecast and unit price as at 30 </a:t>
            </a:r>
            <a:r>
              <a:rPr lang="en-US" sz="1000" dirty="0" smtClean="0">
                <a:latin typeface="+mn-lt"/>
                <a:cs typeface="Calibri" pitchFamily="34" charset="0"/>
              </a:rPr>
              <a:t>September</a:t>
            </a:r>
            <a:r>
              <a:rPr lang="en-US" sz="1000" b="0" dirty="0" smtClean="0">
                <a:latin typeface="+mn-lt"/>
                <a:cs typeface="Calibri" pitchFamily="34" charset="0"/>
              </a:rPr>
              <a:t> 2016 (Source: Bloomberg)</a:t>
            </a:r>
          </a:p>
          <a:p>
            <a:r>
              <a:rPr lang="en-US" sz="1000" baseline="30000" dirty="0" smtClean="0">
                <a:latin typeface="+mn-lt"/>
                <a:cs typeface="Calibri" pitchFamily="34" charset="0"/>
              </a:rPr>
              <a:t>3</a:t>
            </a:r>
            <a:r>
              <a:rPr lang="en-US" sz="1000" dirty="0" smtClean="0">
                <a:latin typeface="+mn-lt"/>
                <a:cs typeface="Calibri" pitchFamily="34" charset="0"/>
              </a:rPr>
              <a:t> Information as at 30 September 2016 (Source: Bloomberg)</a:t>
            </a:r>
            <a:endParaRPr lang="en-US" sz="1000" b="0" dirty="0" smtClean="0">
              <a:latin typeface="+mn-lt"/>
              <a:cs typeface="Calibri" pitchFamily="34" charset="0"/>
            </a:endParaRPr>
          </a:p>
          <a:p>
            <a:r>
              <a:rPr lang="en-US" sz="1000" baseline="30000" dirty="0">
                <a:latin typeface="+mn-lt"/>
                <a:cs typeface="Calibri" pitchFamily="34" charset="0"/>
              </a:rPr>
              <a:t>4</a:t>
            </a:r>
            <a:r>
              <a:rPr lang="en-US" sz="1000" b="0" baseline="30000" dirty="0" smtClean="0">
                <a:latin typeface="+mn-lt"/>
                <a:cs typeface="Calibri" pitchFamily="34" charset="0"/>
              </a:rPr>
              <a:t> </a:t>
            </a:r>
            <a:r>
              <a:rPr lang="en-US" sz="1000" b="0" dirty="0" smtClean="0">
                <a:latin typeface="+mn-lt"/>
                <a:cs typeface="Calibri" pitchFamily="34" charset="0"/>
              </a:rPr>
              <a:t>12-Month Fixed Deposit rates offered by commercial banks as at </a:t>
            </a:r>
            <a:r>
              <a:rPr lang="en-US" sz="1000" dirty="0" smtClean="0">
                <a:latin typeface="+mn-lt"/>
                <a:cs typeface="Calibri" pitchFamily="34" charset="0"/>
              </a:rPr>
              <a:t>31 August </a:t>
            </a:r>
            <a:r>
              <a:rPr lang="en-US" sz="1000" b="0" dirty="0" smtClean="0">
                <a:latin typeface="+mn-lt"/>
                <a:cs typeface="Calibri" pitchFamily="34" charset="0"/>
              </a:rPr>
              <a:t>2016 (Source: Bank Negara Malaysia)</a:t>
            </a:r>
          </a:p>
          <a:p>
            <a:r>
              <a:rPr lang="en-US" sz="1000" baseline="30000" dirty="0">
                <a:latin typeface="+mn-lt"/>
                <a:cs typeface="Calibri" pitchFamily="34" charset="0"/>
              </a:rPr>
              <a:t>5</a:t>
            </a:r>
            <a:r>
              <a:rPr lang="en-US" sz="1000" b="0" baseline="30000" dirty="0" smtClean="0">
                <a:latin typeface="+mn-lt"/>
                <a:cs typeface="Calibri" pitchFamily="34" charset="0"/>
              </a:rPr>
              <a:t> </a:t>
            </a:r>
            <a:r>
              <a:rPr lang="en-US" sz="1000" b="0" dirty="0" smtClean="0">
                <a:latin typeface="+mn-lt"/>
                <a:cs typeface="Calibri" pitchFamily="34" charset="0"/>
              </a:rPr>
              <a:t>Dividend yield declared by Employees Provident Funds for the year 2015 (Source: Employees Provident Fund)</a:t>
            </a:r>
          </a:p>
          <a:p>
            <a:r>
              <a:rPr lang="en-US" sz="1000" baseline="30000" dirty="0">
                <a:latin typeface="+mn-lt"/>
                <a:cs typeface="Calibri" pitchFamily="34" charset="0"/>
              </a:rPr>
              <a:t>6</a:t>
            </a:r>
            <a:r>
              <a:rPr lang="en-US" sz="1000" b="0" dirty="0" smtClean="0">
                <a:latin typeface="+mn-lt"/>
                <a:cs typeface="Calibri" pitchFamily="34" charset="0"/>
              </a:rPr>
              <a:t> Overnight Policy Rate as at 30 </a:t>
            </a:r>
            <a:r>
              <a:rPr lang="en-US" sz="1000" dirty="0" smtClean="0">
                <a:latin typeface="+mn-lt"/>
                <a:cs typeface="Calibri" pitchFamily="34" charset="0"/>
              </a:rPr>
              <a:t>September</a:t>
            </a:r>
            <a:r>
              <a:rPr lang="en-US" sz="1000" b="0" dirty="0" smtClean="0">
                <a:latin typeface="+mn-lt"/>
                <a:cs typeface="Calibri" pitchFamily="34" charset="0"/>
              </a:rPr>
              <a:t> 2016 (Source: Bank Negara Malaysia)</a:t>
            </a:r>
          </a:p>
        </p:txBody>
      </p:sp>
      <p:graphicFrame>
        <p:nvGraphicFramePr>
          <p:cNvPr id="7" name="Chart 6"/>
          <p:cNvGraphicFramePr>
            <a:graphicFrameLocks noGrp="1"/>
          </p:cNvGraphicFramePr>
          <p:nvPr>
            <p:extLst/>
          </p:nvPr>
        </p:nvGraphicFramePr>
        <p:xfrm>
          <a:off x="152400" y="533400"/>
          <a:ext cx="8839200" cy="49158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9067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noProof="0" dirty="0" smtClean="0"/>
              <a:t>6</a:t>
            </a:r>
            <a:endParaRPr kumimoji="0" lang="en-US" sz="900" b="0" i="0" u="none" strike="noStrike" kern="1200" cap="none" spc="0" normalizeH="0" baseline="0" noProof="0" dirty="0">
              <a:ln>
                <a:noFill/>
              </a:ln>
              <a:solidFill>
                <a:schemeClr val="tx1">
                  <a:tint val="75000"/>
                </a:schemeClr>
              </a:solidFill>
              <a:effectLst/>
              <a:uLnTx/>
              <a:uFillTx/>
            </a:endParaRPr>
          </a:p>
        </p:txBody>
      </p:sp>
      <p:sp>
        <p:nvSpPr>
          <p:cNvPr id="12" name="Title 8"/>
          <p:cNvSpPr txBox="1">
            <a:spLocks/>
          </p:cNvSpPr>
          <p:nvPr/>
        </p:nvSpPr>
        <p:spPr bwMode="auto">
          <a:xfrm>
            <a:off x="228600" y="-76200"/>
            <a:ext cx="7984068"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800" smtClean="0"/>
              <a:t>Financial Highlights</a:t>
            </a:r>
            <a:endParaRPr lang="en-US" sz="2800" dirty="0"/>
          </a:p>
        </p:txBody>
      </p:sp>
      <p:graphicFrame>
        <p:nvGraphicFramePr>
          <p:cNvPr id="13" name="Object 12"/>
          <p:cNvGraphicFramePr>
            <a:graphicFrameLocks noChangeAspect="1"/>
          </p:cNvGraphicFramePr>
          <p:nvPr>
            <p:extLst>
              <p:ext uri="{D42A27DB-BD31-4B8C-83A1-F6EECF244321}">
                <p14:modId xmlns:p14="http://schemas.microsoft.com/office/powerpoint/2010/main" val="3385463506"/>
              </p:ext>
            </p:extLst>
          </p:nvPr>
        </p:nvGraphicFramePr>
        <p:xfrm>
          <a:off x="2133600" y="762000"/>
          <a:ext cx="4600575" cy="5410200"/>
        </p:xfrm>
        <a:graphic>
          <a:graphicData uri="http://schemas.openxmlformats.org/presentationml/2006/ole">
            <mc:AlternateContent xmlns:mc="http://schemas.openxmlformats.org/markup-compatibility/2006">
              <mc:Choice xmlns:v="urn:schemas-microsoft-com:vml" Requires="v">
                <p:oleObj spid="_x0000_s42219" name="Worksheet" r:id="rId3" imgW="4600642" imgH="4724435" progId="Excel.Sheet.12">
                  <p:link updateAutomatic="1"/>
                </p:oleObj>
              </mc:Choice>
              <mc:Fallback>
                <p:oleObj name="Worksheet" r:id="rId3" imgW="4600642" imgH="4724435" progId="Excel.Sheet.12">
                  <p:link updateAutomatic="1"/>
                  <p:pic>
                    <p:nvPicPr>
                      <p:cNvPr id="2" name="Object 1"/>
                      <p:cNvPicPr/>
                      <p:nvPr/>
                    </p:nvPicPr>
                    <p:blipFill>
                      <a:blip r:embed="rId4"/>
                      <a:stretch>
                        <a:fillRect/>
                      </a:stretch>
                    </p:blipFill>
                    <p:spPr>
                      <a:xfrm>
                        <a:off x="2133600" y="762000"/>
                        <a:ext cx="4600575" cy="5410200"/>
                      </a:xfrm>
                      <a:prstGeom prst="rect">
                        <a:avLst/>
                      </a:prstGeom>
                    </p:spPr>
                  </p:pic>
                </p:oleObj>
              </mc:Fallback>
            </mc:AlternateContent>
          </a:graphicData>
        </a:graphic>
      </p:graphicFrame>
    </p:spTree>
    <p:extLst>
      <p:ext uri="{BB962C8B-B14F-4D97-AF65-F5344CB8AC3E}">
        <p14:creationId xmlns:p14="http://schemas.microsoft.com/office/powerpoint/2010/main" val="262156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a:xfrm>
            <a:off x="8534400" y="6664897"/>
            <a:ext cx="609600" cy="2474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Calibri" pitchFamily="34" charset="0"/>
              </a:rPr>
              <a:t>60</a:t>
            </a:r>
            <a:endParaRPr kumimoji="0" lang="en-US" sz="900" b="0" i="0" u="none" strike="noStrike" kern="1200" cap="none" spc="0" normalizeH="0" baseline="0" noProof="0" dirty="0">
              <a:ln>
                <a:noFill/>
              </a:ln>
              <a:solidFill>
                <a:schemeClr val="bg1">
                  <a:lumMod val="50000"/>
                </a:schemeClr>
              </a:solidFill>
              <a:effectLst/>
              <a:uLnTx/>
              <a:uFillTx/>
              <a:latin typeface="Calibri" pitchFamily="34" charset="0"/>
            </a:endParaRPr>
          </a:p>
        </p:txBody>
      </p:sp>
      <p:sp>
        <p:nvSpPr>
          <p:cNvPr id="2" name="Title 1"/>
          <p:cNvSpPr>
            <a:spLocks noGrp="1"/>
          </p:cNvSpPr>
          <p:nvPr>
            <p:ph type="title"/>
          </p:nvPr>
        </p:nvSpPr>
        <p:spPr/>
        <p:txBody>
          <a:bodyPr/>
          <a:lstStyle/>
          <a:p>
            <a:endParaRPr lang="en-US"/>
          </a:p>
        </p:txBody>
      </p:sp>
      <p:sp>
        <p:nvSpPr>
          <p:cNvPr id="4" name="TextBox 3"/>
          <p:cNvSpPr txBox="1"/>
          <p:nvPr/>
        </p:nvSpPr>
        <p:spPr>
          <a:xfrm>
            <a:off x="2286000" y="2667000"/>
            <a:ext cx="5435600" cy="923330"/>
          </a:xfrm>
          <a:prstGeom prst="rect">
            <a:avLst/>
          </a:prstGeom>
          <a:noFill/>
        </p:spPr>
        <p:txBody>
          <a:bodyPr wrap="square" rtlCol="0">
            <a:spAutoFit/>
          </a:bodyPr>
          <a:lstStyle/>
          <a:p>
            <a:r>
              <a:rPr lang="en-US" sz="5400" b="1" dirty="0" smtClean="0">
                <a:latin typeface="+mn-lt"/>
              </a:rPr>
              <a:t>THANK YOU</a:t>
            </a:r>
            <a:endParaRPr lang="en-US" sz="5400" b="1" dirty="0">
              <a:latin typeface="+mn-lt"/>
            </a:endParaRPr>
          </a:p>
        </p:txBody>
      </p:sp>
    </p:spTree>
    <p:extLst>
      <p:ext uri="{BB962C8B-B14F-4D97-AF65-F5344CB8AC3E}">
        <p14:creationId xmlns:p14="http://schemas.microsoft.com/office/powerpoint/2010/main" val="4180401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noProof="0" dirty="0" smtClean="0"/>
              <a:t>7</a:t>
            </a:r>
            <a:endParaRPr kumimoji="0" lang="en-US" sz="900" b="0" i="0" u="none" strike="noStrike" kern="1200" cap="none" spc="0" normalizeH="0" baseline="0" noProof="0" dirty="0">
              <a:ln>
                <a:noFill/>
              </a:ln>
              <a:solidFill>
                <a:schemeClr val="tx1">
                  <a:tint val="75000"/>
                </a:schemeClr>
              </a:solidFill>
              <a:effectLst/>
              <a:uLnTx/>
              <a:uFillTx/>
            </a:endParaRPr>
          </a:p>
        </p:txBody>
      </p:sp>
      <p:sp>
        <p:nvSpPr>
          <p:cNvPr id="5" name="Title 8"/>
          <p:cNvSpPr>
            <a:spLocks noGrp="1"/>
          </p:cNvSpPr>
          <p:nvPr>
            <p:ph type="title"/>
          </p:nvPr>
        </p:nvSpPr>
        <p:spPr>
          <a:xfrm>
            <a:off x="228600" y="-76200"/>
            <a:ext cx="7958668" cy="714356"/>
          </a:xfrm>
        </p:spPr>
        <p:txBody>
          <a:bodyPr/>
          <a:lstStyle/>
          <a:p>
            <a:r>
              <a:rPr lang="en-US" sz="2800" dirty="0" smtClean="0"/>
              <a:t>Financial Highlights </a:t>
            </a:r>
            <a:r>
              <a:rPr lang="en-US" sz="2400" dirty="0" smtClean="0"/>
              <a:t>(Cont’d)</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3387060976"/>
              </p:ext>
            </p:extLst>
          </p:nvPr>
        </p:nvGraphicFramePr>
        <p:xfrm>
          <a:off x="381000" y="792163"/>
          <a:ext cx="4191000" cy="4276725"/>
        </p:xfrm>
        <a:graphic>
          <a:graphicData uri="http://schemas.openxmlformats.org/presentationml/2006/ole">
            <mc:AlternateContent xmlns:mc="http://schemas.openxmlformats.org/markup-compatibility/2006">
              <mc:Choice xmlns:v="urn:schemas-microsoft-com:vml" Requires="v">
                <p:oleObj spid="_x0000_s43206" name="Worksheet" r:id="rId3" imgW="4829284" imgH="4276644" progId="Excel.Sheet.12">
                  <p:link updateAutomatic="1"/>
                </p:oleObj>
              </mc:Choice>
              <mc:Fallback>
                <p:oleObj name="Worksheet" r:id="rId3" imgW="4829284" imgH="4276644" progId="Excel.Sheet.12">
                  <p:link updateAutomatic="1"/>
                  <p:pic>
                    <p:nvPicPr>
                      <p:cNvPr id="2" name="Object 1"/>
                      <p:cNvPicPr/>
                      <p:nvPr/>
                    </p:nvPicPr>
                    <p:blipFill>
                      <a:blip r:embed="rId4"/>
                      <a:stretch>
                        <a:fillRect/>
                      </a:stretch>
                    </p:blipFill>
                    <p:spPr>
                      <a:xfrm>
                        <a:off x="381000" y="792163"/>
                        <a:ext cx="4191000" cy="4276725"/>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1268673" y="857462"/>
            <a:ext cx="2430381" cy="439806"/>
          </a:xfrm>
          <a:prstGeom prst="rect">
            <a:avLst/>
          </a:prstGeom>
        </p:spPr>
      </p:pic>
      <p:grpSp>
        <p:nvGrpSpPr>
          <p:cNvPr id="8" name="Group 7"/>
          <p:cNvGrpSpPr/>
          <p:nvPr/>
        </p:nvGrpSpPr>
        <p:grpSpPr>
          <a:xfrm>
            <a:off x="2171766" y="1853098"/>
            <a:ext cx="877755" cy="685340"/>
            <a:chOff x="0" y="0"/>
            <a:chExt cx="955964" cy="519951"/>
          </a:xfrm>
          <a:solidFill>
            <a:schemeClr val="accent4"/>
          </a:solidFill>
          <a:effectLst>
            <a:outerShdw blurRad="50800" dist="50800" dir="5400000" algn="ctr" rotWithShape="0">
              <a:schemeClr val="accent4"/>
            </a:outerShdw>
          </a:effectLst>
        </p:grpSpPr>
        <p:sp>
          <p:nvSpPr>
            <p:cNvPr id="9" name="Up Arrow 8"/>
            <p:cNvSpPr/>
            <p:nvPr/>
          </p:nvSpPr>
          <p:spPr>
            <a:xfrm>
              <a:off x="0" y="0"/>
              <a:ext cx="955964" cy="519951"/>
            </a:xfrm>
            <a:prstGeom prst="upArrow">
              <a:avLst/>
            </a:prstGeom>
            <a:grpFill/>
          </p:spPr>
          <p:style>
            <a:lnRef idx="0">
              <a:schemeClr val="accent3"/>
            </a:lnRef>
            <a:fillRef idx="3">
              <a:schemeClr val="accent3"/>
            </a:fillRef>
            <a:effectRef idx="3">
              <a:schemeClr val="accent3"/>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solidFill>
                  <a:sysClr val="windowText" lastClr="000000"/>
                </a:solidFill>
              </a:endParaRPr>
            </a:p>
          </p:txBody>
        </p:sp>
        <p:sp>
          <p:nvSpPr>
            <p:cNvPr id="10" name="TextBox 25"/>
            <p:cNvSpPr txBox="1"/>
            <p:nvPr/>
          </p:nvSpPr>
          <p:spPr>
            <a:xfrm>
              <a:off x="211918" y="217722"/>
              <a:ext cx="702087" cy="188543"/>
            </a:xfrm>
            <a:prstGeom prst="rect">
              <a:avLst/>
            </a:prstGeom>
            <a:noFill/>
            <a:ln w="9525" cmpd="sng">
              <a:noFill/>
            </a:ln>
            <a:effectLst>
              <a:outerShdw blurRad="50800" dist="50800" dir="5400000" algn="ctr" rotWithShape="0">
                <a:schemeClr val="accent4"/>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b="1" baseline="0" dirty="0" smtClean="0">
                  <a:solidFill>
                    <a:schemeClr val="tx1"/>
                  </a:solidFill>
                </a:rPr>
                <a:t>6.3%</a:t>
              </a:r>
              <a:endParaRPr lang="en-US" sz="1050" b="1" dirty="0">
                <a:solidFill>
                  <a:schemeClr val="tx1"/>
                </a:solidFill>
              </a:endParaRPr>
            </a:p>
          </p:txBody>
        </p:sp>
      </p:grpSp>
      <p:sp>
        <p:nvSpPr>
          <p:cNvPr id="11" name="TextBox 10"/>
          <p:cNvSpPr txBox="1"/>
          <p:nvPr/>
        </p:nvSpPr>
        <p:spPr>
          <a:xfrm>
            <a:off x="2652343" y="2044723"/>
            <a:ext cx="177800" cy="230832"/>
          </a:xfrm>
          <a:prstGeom prst="rect">
            <a:avLst/>
          </a:prstGeom>
          <a:noFill/>
        </p:spPr>
        <p:txBody>
          <a:bodyPr wrap="square" rtlCol="0">
            <a:spAutoFit/>
          </a:bodyPr>
          <a:lstStyle/>
          <a:p>
            <a:r>
              <a:rPr lang="en-US" sz="900" b="1" dirty="0" smtClean="0">
                <a:solidFill>
                  <a:srgbClr val="0070C0"/>
                </a:solidFill>
                <a:latin typeface="+mj-lt"/>
              </a:rPr>
              <a:t>1</a:t>
            </a:r>
            <a:endParaRPr lang="en-US" sz="900" b="1" dirty="0">
              <a:solidFill>
                <a:srgbClr val="0070C0"/>
              </a:solidFill>
              <a:latin typeface="+mj-lt"/>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674119514"/>
              </p:ext>
            </p:extLst>
          </p:nvPr>
        </p:nvGraphicFramePr>
        <p:xfrm>
          <a:off x="4578350" y="782638"/>
          <a:ext cx="4222750" cy="4286250"/>
        </p:xfrm>
        <a:graphic>
          <a:graphicData uri="http://schemas.openxmlformats.org/presentationml/2006/ole">
            <mc:AlternateContent xmlns:mc="http://schemas.openxmlformats.org/markup-compatibility/2006">
              <mc:Choice xmlns:v="urn:schemas-microsoft-com:vml" Requires="v">
                <p:oleObj spid="_x0000_s43207" name="Worksheet" r:id="rId6" imgW="4857917" imgH="4286369" progId="Excel.Sheet.12">
                  <p:link updateAutomatic="1"/>
                </p:oleObj>
              </mc:Choice>
              <mc:Fallback>
                <p:oleObj name="Worksheet" r:id="rId6" imgW="4857917" imgH="4286369" progId="Excel.Sheet.12">
                  <p:link updateAutomatic="1"/>
                  <p:pic>
                    <p:nvPicPr>
                      <p:cNvPr id="3" name="Object 2"/>
                      <p:cNvPicPr/>
                      <p:nvPr/>
                    </p:nvPicPr>
                    <p:blipFill>
                      <a:blip r:embed="rId7"/>
                      <a:stretch>
                        <a:fillRect/>
                      </a:stretch>
                    </p:blipFill>
                    <p:spPr>
                      <a:xfrm>
                        <a:off x="4578350" y="782638"/>
                        <a:ext cx="4222750" cy="4286250"/>
                      </a:xfrm>
                      <a:prstGeom prst="rect">
                        <a:avLst/>
                      </a:prstGeom>
                    </p:spPr>
                  </p:pic>
                </p:oleObj>
              </mc:Fallback>
            </mc:AlternateContent>
          </a:graphicData>
        </a:graphic>
      </p:graphicFrame>
      <p:grpSp>
        <p:nvGrpSpPr>
          <p:cNvPr id="14" name="Group 13"/>
          <p:cNvGrpSpPr/>
          <p:nvPr/>
        </p:nvGrpSpPr>
        <p:grpSpPr>
          <a:xfrm>
            <a:off x="6417045" y="1871099"/>
            <a:ext cx="864612" cy="705949"/>
            <a:chOff x="0" y="0"/>
            <a:chExt cx="955964" cy="519951"/>
          </a:xfrm>
          <a:solidFill>
            <a:schemeClr val="accent4"/>
          </a:solidFill>
          <a:effectLst>
            <a:outerShdw blurRad="50800" dist="50800" dir="5400000" algn="ctr" rotWithShape="0">
              <a:schemeClr val="accent4"/>
            </a:outerShdw>
          </a:effectLst>
        </p:grpSpPr>
        <p:sp>
          <p:nvSpPr>
            <p:cNvPr id="15" name="Up Arrow 14"/>
            <p:cNvSpPr/>
            <p:nvPr/>
          </p:nvSpPr>
          <p:spPr>
            <a:xfrm>
              <a:off x="0" y="0"/>
              <a:ext cx="955964" cy="519951"/>
            </a:xfrm>
            <a:prstGeom prst="upArrow">
              <a:avLst/>
            </a:prstGeom>
            <a:grpFill/>
          </p:spPr>
          <p:style>
            <a:lnRef idx="0">
              <a:schemeClr val="accent3"/>
            </a:lnRef>
            <a:fillRef idx="3">
              <a:schemeClr val="accent3"/>
            </a:fillRef>
            <a:effectRef idx="3">
              <a:schemeClr val="accent3"/>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solidFill>
                  <a:sysClr val="windowText" lastClr="000000"/>
                </a:solidFill>
              </a:endParaRPr>
            </a:p>
          </p:txBody>
        </p:sp>
        <p:sp>
          <p:nvSpPr>
            <p:cNvPr id="16" name="TextBox 25"/>
            <p:cNvSpPr txBox="1"/>
            <p:nvPr/>
          </p:nvSpPr>
          <p:spPr>
            <a:xfrm>
              <a:off x="219169" y="242179"/>
              <a:ext cx="678575" cy="172114"/>
            </a:xfrm>
            <a:prstGeom prst="rect">
              <a:avLst/>
            </a:prstGeom>
            <a:noFill/>
            <a:ln w="9525" cmpd="sng">
              <a:noFill/>
            </a:ln>
            <a:effectLst>
              <a:outerShdw blurRad="50800" dist="50800" dir="5400000" algn="ctr" rotWithShape="0">
                <a:schemeClr val="accent4"/>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b="1" dirty="0" smtClean="0">
                  <a:solidFill>
                    <a:schemeClr val="tx1"/>
                  </a:solidFill>
                </a:rPr>
                <a:t>6.8%</a:t>
              </a:r>
              <a:endParaRPr lang="en-US" sz="1050" b="1" dirty="0">
                <a:solidFill>
                  <a:schemeClr val="tx1"/>
                </a:solidFill>
              </a:endParaRPr>
            </a:p>
          </p:txBody>
        </p:sp>
      </p:grpSp>
      <p:sp>
        <p:nvSpPr>
          <p:cNvPr id="18" name="TextBox 17"/>
          <p:cNvSpPr txBox="1"/>
          <p:nvPr/>
        </p:nvSpPr>
        <p:spPr>
          <a:xfrm>
            <a:off x="6881417" y="2104630"/>
            <a:ext cx="159842" cy="230832"/>
          </a:xfrm>
          <a:prstGeom prst="rect">
            <a:avLst/>
          </a:prstGeom>
          <a:noFill/>
        </p:spPr>
        <p:txBody>
          <a:bodyPr wrap="square" rtlCol="0">
            <a:spAutoFit/>
          </a:bodyPr>
          <a:lstStyle/>
          <a:p>
            <a:r>
              <a:rPr lang="en-US" sz="900" b="1" dirty="0" smtClean="0">
                <a:solidFill>
                  <a:srgbClr val="0070C0"/>
                </a:solidFill>
                <a:latin typeface="+mj-lt"/>
              </a:rPr>
              <a:t>2</a:t>
            </a:r>
            <a:endParaRPr lang="en-US" sz="900" b="1" dirty="0">
              <a:solidFill>
                <a:srgbClr val="0070C0"/>
              </a:solidFill>
              <a:latin typeface="+mj-lt"/>
            </a:endParaRPr>
          </a:p>
        </p:txBody>
      </p:sp>
      <p:pic>
        <p:nvPicPr>
          <p:cNvPr id="19" name="Picture 18"/>
          <p:cNvPicPr>
            <a:picLocks noChangeAspect="1"/>
          </p:cNvPicPr>
          <p:nvPr/>
        </p:nvPicPr>
        <p:blipFill>
          <a:blip r:embed="rId8"/>
          <a:stretch>
            <a:fillRect/>
          </a:stretch>
        </p:blipFill>
        <p:spPr>
          <a:xfrm>
            <a:off x="5449261" y="871687"/>
            <a:ext cx="2864311" cy="402364"/>
          </a:xfrm>
          <a:prstGeom prst="rect">
            <a:avLst/>
          </a:prstGeom>
        </p:spPr>
      </p:pic>
      <p:sp>
        <p:nvSpPr>
          <p:cNvPr id="20" name="TextBox 19"/>
          <p:cNvSpPr txBox="1"/>
          <p:nvPr/>
        </p:nvSpPr>
        <p:spPr>
          <a:xfrm>
            <a:off x="271240" y="5132415"/>
            <a:ext cx="8554387" cy="1184940"/>
          </a:xfrm>
          <a:prstGeom prst="rect">
            <a:avLst/>
          </a:prstGeom>
          <a:noFill/>
        </p:spPr>
        <p:txBody>
          <a:bodyPr wrap="square" rtlCol="0">
            <a:spAutoFit/>
          </a:bodyPr>
          <a:lstStyle/>
          <a:p>
            <a:pPr marL="228600" indent="-228600" algn="just">
              <a:tabLst>
                <a:tab pos="228600" algn="l"/>
              </a:tabLst>
            </a:pPr>
            <a:r>
              <a:rPr lang="en-US" sz="1050" baseline="30000" dirty="0" smtClean="0">
                <a:latin typeface="+mn-lt"/>
              </a:rPr>
              <a:t>1</a:t>
            </a:r>
            <a:r>
              <a:rPr lang="en-US" sz="1050" dirty="0" smtClean="0">
                <a:latin typeface="+mn-lt"/>
              </a:rPr>
              <a:t>   	Gross </a:t>
            </a:r>
            <a:r>
              <a:rPr lang="en-US" sz="1050" dirty="0">
                <a:latin typeface="+mn-lt"/>
              </a:rPr>
              <a:t>R</a:t>
            </a:r>
            <a:r>
              <a:rPr lang="en-US" sz="1050" dirty="0" smtClean="0">
                <a:latin typeface="+mn-lt"/>
              </a:rPr>
              <a:t>evenue for 1Q2017 increased by 6.3% or RM7.7 million compared to 1Q2016 mainly contributed by the retail segment (+RM12.6 million) with the re-opening of Sunway Putra Mall in 4Q2015 but partially impacted by weaker performance of the hotel segment </a:t>
            </a:r>
          </a:p>
          <a:p>
            <a:pPr marL="228600" indent="-228600" algn="just">
              <a:tabLst>
                <a:tab pos="228600" algn="l"/>
              </a:tabLst>
            </a:pPr>
            <a:r>
              <a:rPr lang="en-US" sz="1050" dirty="0" smtClean="0">
                <a:latin typeface="+mn-lt"/>
              </a:rPr>
              <a:t>	(-RM4.2 million) due to closure of Sunway Pyramid Hotel in 4Q2016 for refurbishment and office segment (-RM0.9 million).</a:t>
            </a:r>
          </a:p>
          <a:p>
            <a:pPr marL="228600" indent="-228600" algn="just">
              <a:tabLst>
                <a:tab pos="228600" algn="l"/>
              </a:tabLst>
            </a:pPr>
            <a:endParaRPr lang="en-US" sz="800" dirty="0" smtClean="0">
              <a:latin typeface="+mn-lt"/>
            </a:endParaRPr>
          </a:p>
          <a:p>
            <a:pPr marL="228600" indent="-228600" algn="just">
              <a:tabLst>
                <a:tab pos="228600" algn="l"/>
              </a:tabLst>
            </a:pPr>
            <a:r>
              <a:rPr lang="en-US" sz="1050" baseline="30000" dirty="0" smtClean="0">
                <a:latin typeface="+mn-lt"/>
              </a:rPr>
              <a:t>2 </a:t>
            </a:r>
            <a:r>
              <a:rPr lang="en-US" sz="1050" dirty="0" smtClean="0">
                <a:latin typeface="+mn-lt"/>
              </a:rPr>
              <a:t>  	Net Property Income for 1Q2017 increased by 6.8% or RM6.2 million compared to 1Q2016 mainly attributable to higher Gross Revenue, partially offset by </a:t>
            </a:r>
            <a:r>
              <a:rPr lang="en-US" sz="1050" dirty="0"/>
              <a:t>higher operating expenses at Sunway Putra Mall and higher allowance for doubtful debts for miscellaneous charges for Sunway Carnival Shopping Mall.</a:t>
            </a:r>
          </a:p>
        </p:txBody>
      </p:sp>
    </p:spTree>
    <p:extLst>
      <p:ext uri="{BB962C8B-B14F-4D97-AF65-F5344CB8AC3E}">
        <p14:creationId xmlns:p14="http://schemas.microsoft.com/office/powerpoint/2010/main" val="1022651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smtClean="0"/>
              <a:t>8</a:t>
            </a:r>
            <a:endParaRPr kumimoji="0" lang="en-US" sz="900" b="0" i="0" u="none" strike="noStrike" kern="1200" cap="none" spc="0" normalizeH="0" baseline="0" noProof="0" dirty="0">
              <a:ln>
                <a:noFill/>
              </a:ln>
              <a:solidFill>
                <a:schemeClr val="tx1">
                  <a:tint val="75000"/>
                </a:schemeClr>
              </a:solidFill>
              <a:effectLst/>
              <a:uLnTx/>
              <a:uFillTx/>
            </a:endParaRPr>
          </a:p>
        </p:txBody>
      </p:sp>
      <p:sp>
        <p:nvSpPr>
          <p:cNvPr id="10" name="Title 8"/>
          <p:cNvSpPr txBox="1">
            <a:spLocks/>
          </p:cNvSpPr>
          <p:nvPr/>
        </p:nvSpPr>
        <p:spPr bwMode="auto">
          <a:xfrm>
            <a:off x="228600" y="-76200"/>
            <a:ext cx="7958668"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Arial"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Arial" pitchFamily="-110" charset="0"/>
                <a:ea typeface="ＭＳ Ｐゴシック" pitchFamily="-110" charset="-128"/>
                <a:cs typeface="ＭＳ Ｐゴシック" pitchFamily="-110" charset="-128"/>
              </a:defRPr>
            </a:lvl9pPr>
          </a:lstStyle>
          <a:p>
            <a:r>
              <a:rPr lang="en-US" sz="2800" dirty="0" smtClean="0"/>
              <a:t>Financial Highlights </a:t>
            </a:r>
            <a:r>
              <a:rPr lang="en-US" sz="2400" dirty="0" smtClean="0"/>
              <a:t>(Cont’d)</a:t>
            </a:r>
            <a:endParaRPr lang="en-US" sz="2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2975429887"/>
              </p:ext>
            </p:extLst>
          </p:nvPr>
        </p:nvGraphicFramePr>
        <p:xfrm>
          <a:off x="274638" y="812800"/>
          <a:ext cx="4275137" cy="4276725"/>
        </p:xfrm>
        <a:graphic>
          <a:graphicData uri="http://schemas.openxmlformats.org/presentationml/2006/ole">
            <mc:AlternateContent xmlns:mc="http://schemas.openxmlformats.org/markup-compatibility/2006">
              <mc:Choice xmlns:v="urn:schemas-microsoft-com:vml" Requires="v">
                <p:oleObj spid="_x0000_s44230" name="Worksheet" r:id="rId3" imgW="4838548" imgH="4276644" progId="Excel.Sheet.12">
                  <p:link updateAutomatic="1"/>
                </p:oleObj>
              </mc:Choice>
              <mc:Fallback>
                <p:oleObj name="Worksheet" r:id="rId3" imgW="4838548" imgH="4276644" progId="Excel.Sheet.12">
                  <p:link updateAutomatic="1"/>
                  <p:pic>
                    <p:nvPicPr>
                      <p:cNvPr id="4" name="Object 3"/>
                      <p:cNvPicPr/>
                      <p:nvPr/>
                    </p:nvPicPr>
                    <p:blipFill>
                      <a:blip r:embed="rId4"/>
                      <a:stretch>
                        <a:fillRect/>
                      </a:stretch>
                    </p:blipFill>
                    <p:spPr>
                      <a:xfrm>
                        <a:off x="274638" y="812800"/>
                        <a:ext cx="4275137" cy="4276725"/>
                      </a:xfrm>
                      <a:prstGeom prst="rect">
                        <a:avLst/>
                      </a:prstGeom>
                    </p:spPr>
                  </p:pic>
                </p:oleObj>
              </mc:Fallback>
            </mc:AlternateContent>
          </a:graphicData>
        </a:graphic>
      </p:graphicFrame>
      <p:grpSp>
        <p:nvGrpSpPr>
          <p:cNvPr id="12" name="Group 11"/>
          <p:cNvGrpSpPr/>
          <p:nvPr/>
        </p:nvGrpSpPr>
        <p:grpSpPr>
          <a:xfrm>
            <a:off x="2117467" y="2051292"/>
            <a:ext cx="820372" cy="673794"/>
            <a:chOff x="0" y="0"/>
            <a:chExt cx="955964" cy="519951"/>
          </a:xfrm>
          <a:solidFill>
            <a:schemeClr val="accent4"/>
          </a:solidFill>
          <a:effectLst>
            <a:outerShdw blurRad="50800" dist="50800" dir="5400000" algn="ctr" rotWithShape="0">
              <a:schemeClr val="accent4"/>
            </a:outerShdw>
          </a:effectLst>
        </p:grpSpPr>
        <p:sp>
          <p:nvSpPr>
            <p:cNvPr id="13" name="Up Arrow 12"/>
            <p:cNvSpPr/>
            <p:nvPr/>
          </p:nvSpPr>
          <p:spPr>
            <a:xfrm>
              <a:off x="0" y="0"/>
              <a:ext cx="955964" cy="519951"/>
            </a:xfrm>
            <a:prstGeom prst="upArrow">
              <a:avLst/>
            </a:prstGeom>
            <a:grpFill/>
          </p:spPr>
          <p:style>
            <a:lnRef idx="0">
              <a:schemeClr val="accent3"/>
            </a:lnRef>
            <a:fillRef idx="3">
              <a:schemeClr val="accent3"/>
            </a:fillRef>
            <a:effectRef idx="3">
              <a:schemeClr val="accent3"/>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solidFill>
                  <a:sysClr val="windowText" lastClr="000000"/>
                </a:solidFill>
              </a:endParaRPr>
            </a:p>
          </p:txBody>
        </p:sp>
        <p:sp>
          <p:nvSpPr>
            <p:cNvPr id="14" name="TextBox 25"/>
            <p:cNvSpPr txBox="1"/>
            <p:nvPr/>
          </p:nvSpPr>
          <p:spPr>
            <a:xfrm>
              <a:off x="145060" y="255243"/>
              <a:ext cx="752567" cy="177258"/>
            </a:xfrm>
            <a:prstGeom prst="rect">
              <a:avLst/>
            </a:prstGeom>
            <a:noFill/>
            <a:ln w="9525" cmpd="sng">
              <a:noFill/>
            </a:ln>
            <a:effectLst>
              <a:outerShdw blurRad="50800" dist="50800" dir="5400000" algn="ctr" rotWithShape="0">
                <a:schemeClr val="accent4"/>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b="1" dirty="0" smtClean="0">
                  <a:solidFill>
                    <a:schemeClr val="tx1"/>
                  </a:solidFill>
                </a:rPr>
                <a:t>10.1</a:t>
              </a:r>
              <a:r>
                <a:rPr lang="en-US" sz="1050" b="1" baseline="0" dirty="0" smtClean="0">
                  <a:solidFill>
                    <a:schemeClr val="tx1"/>
                  </a:solidFill>
                </a:rPr>
                <a:t>%</a:t>
              </a:r>
              <a:endParaRPr lang="en-US" sz="1050" b="1" dirty="0">
                <a:solidFill>
                  <a:schemeClr val="tx1"/>
                </a:solidFill>
              </a:endParaRPr>
            </a:p>
          </p:txBody>
        </p:sp>
      </p:grpSp>
      <p:sp>
        <p:nvSpPr>
          <p:cNvPr id="15" name="TextBox 14"/>
          <p:cNvSpPr txBox="1"/>
          <p:nvPr/>
        </p:nvSpPr>
        <p:spPr>
          <a:xfrm>
            <a:off x="2564864" y="2282285"/>
            <a:ext cx="126273" cy="230832"/>
          </a:xfrm>
          <a:prstGeom prst="rect">
            <a:avLst/>
          </a:prstGeom>
          <a:noFill/>
        </p:spPr>
        <p:txBody>
          <a:bodyPr wrap="square" rtlCol="0">
            <a:spAutoFit/>
          </a:bodyPr>
          <a:lstStyle/>
          <a:p>
            <a:r>
              <a:rPr lang="en-US" sz="900" b="1" dirty="0" smtClean="0">
                <a:solidFill>
                  <a:srgbClr val="0070C0"/>
                </a:solidFill>
                <a:latin typeface="+mj-lt"/>
              </a:rPr>
              <a:t>1</a:t>
            </a:r>
            <a:endParaRPr lang="en-US" sz="900" b="1" dirty="0">
              <a:solidFill>
                <a:srgbClr val="0070C0"/>
              </a:solidFill>
              <a:latin typeface="+mj-lt"/>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800713055"/>
              </p:ext>
            </p:extLst>
          </p:nvPr>
        </p:nvGraphicFramePr>
        <p:xfrm>
          <a:off x="4564063" y="812800"/>
          <a:ext cx="4284662" cy="4295775"/>
        </p:xfrm>
        <a:graphic>
          <a:graphicData uri="http://schemas.openxmlformats.org/presentationml/2006/ole">
            <mc:AlternateContent xmlns:mc="http://schemas.openxmlformats.org/markup-compatibility/2006">
              <mc:Choice xmlns:v="urn:schemas-microsoft-com:vml" Requires="v">
                <p:oleObj spid="_x0000_s44231" name="Worksheet" r:id="rId5" imgW="4905498" imgH="4295671" progId="Excel.Sheet.12">
                  <p:link updateAutomatic="1"/>
                </p:oleObj>
              </mc:Choice>
              <mc:Fallback>
                <p:oleObj name="Worksheet" r:id="rId5" imgW="4905498" imgH="4295671" progId="Excel.Sheet.12">
                  <p:link updateAutomatic="1"/>
                  <p:pic>
                    <p:nvPicPr>
                      <p:cNvPr id="6" name="Object 5"/>
                      <p:cNvPicPr/>
                      <p:nvPr/>
                    </p:nvPicPr>
                    <p:blipFill>
                      <a:blip r:embed="rId6"/>
                      <a:stretch>
                        <a:fillRect/>
                      </a:stretch>
                    </p:blipFill>
                    <p:spPr>
                      <a:xfrm>
                        <a:off x="4564063" y="812800"/>
                        <a:ext cx="4284662" cy="4295775"/>
                      </a:xfrm>
                      <a:prstGeom prst="rect">
                        <a:avLst/>
                      </a:prstGeom>
                    </p:spPr>
                  </p:pic>
                </p:oleObj>
              </mc:Fallback>
            </mc:AlternateContent>
          </a:graphicData>
        </a:graphic>
      </p:graphicFrame>
      <p:grpSp>
        <p:nvGrpSpPr>
          <p:cNvPr id="17" name="Group 16"/>
          <p:cNvGrpSpPr/>
          <p:nvPr/>
        </p:nvGrpSpPr>
        <p:grpSpPr>
          <a:xfrm>
            <a:off x="6402987" y="2049417"/>
            <a:ext cx="844315" cy="661905"/>
            <a:chOff x="0" y="0"/>
            <a:chExt cx="955964" cy="519951"/>
          </a:xfrm>
          <a:solidFill>
            <a:schemeClr val="accent4"/>
          </a:solidFill>
          <a:effectLst>
            <a:outerShdw blurRad="50800" dist="50800" dir="5400000" algn="ctr" rotWithShape="0">
              <a:schemeClr val="accent4"/>
            </a:outerShdw>
          </a:effectLst>
        </p:grpSpPr>
        <p:sp>
          <p:nvSpPr>
            <p:cNvPr id="18" name="Up Arrow 17"/>
            <p:cNvSpPr/>
            <p:nvPr/>
          </p:nvSpPr>
          <p:spPr>
            <a:xfrm>
              <a:off x="0" y="0"/>
              <a:ext cx="955964" cy="519951"/>
            </a:xfrm>
            <a:prstGeom prst="upArrow">
              <a:avLst/>
            </a:prstGeom>
            <a:grpFill/>
          </p:spPr>
          <p:style>
            <a:lnRef idx="0">
              <a:schemeClr val="accent3"/>
            </a:lnRef>
            <a:fillRef idx="3">
              <a:schemeClr val="accent3"/>
            </a:fillRef>
            <a:effectRef idx="3">
              <a:schemeClr val="accent3"/>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solidFill>
                  <a:sysClr val="windowText" lastClr="000000"/>
                </a:solidFill>
              </a:endParaRPr>
            </a:p>
          </p:txBody>
        </p:sp>
        <p:sp>
          <p:nvSpPr>
            <p:cNvPr id="19" name="TextBox 25"/>
            <p:cNvSpPr txBox="1"/>
            <p:nvPr/>
          </p:nvSpPr>
          <p:spPr>
            <a:xfrm>
              <a:off x="203396" y="249164"/>
              <a:ext cx="715335" cy="189362"/>
            </a:xfrm>
            <a:prstGeom prst="rect">
              <a:avLst/>
            </a:prstGeom>
            <a:noFill/>
            <a:ln w="9525" cmpd="sng">
              <a:noFill/>
            </a:ln>
            <a:effectLst>
              <a:outerShdw blurRad="50800" dist="50800" dir="5400000" algn="ctr" rotWithShape="0">
                <a:schemeClr val="accent4"/>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b="1" dirty="0" smtClean="0">
                  <a:solidFill>
                    <a:schemeClr val="tx1"/>
                  </a:solidFill>
                </a:rPr>
                <a:t>7.1</a:t>
              </a:r>
              <a:r>
                <a:rPr lang="en-US" sz="1050" b="1" baseline="0" dirty="0" smtClean="0">
                  <a:solidFill>
                    <a:schemeClr val="tx1"/>
                  </a:solidFill>
                </a:rPr>
                <a:t>%</a:t>
              </a:r>
              <a:endParaRPr lang="en-US" sz="1050" b="1" dirty="0">
                <a:solidFill>
                  <a:schemeClr val="tx1"/>
                </a:solidFill>
              </a:endParaRPr>
            </a:p>
          </p:txBody>
        </p:sp>
      </p:grpSp>
      <p:sp>
        <p:nvSpPr>
          <p:cNvPr id="20" name="TextBox 19"/>
          <p:cNvSpPr txBox="1"/>
          <p:nvPr/>
        </p:nvSpPr>
        <p:spPr>
          <a:xfrm>
            <a:off x="6898523" y="2286000"/>
            <a:ext cx="126273" cy="230832"/>
          </a:xfrm>
          <a:prstGeom prst="rect">
            <a:avLst/>
          </a:prstGeom>
          <a:noFill/>
        </p:spPr>
        <p:txBody>
          <a:bodyPr wrap="square" rtlCol="0">
            <a:spAutoFit/>
          </a:bodyPr>
          <a:lstStyle/>
          <a:p>
            <a:r>
              <a:rPr lang="en-US" sz="900" b="1" dirty="0" smtClean="0">
                <a:solidFill>
                  <a:srgbClr val="0070C0"/>
                </a:solidFill>
                <a:latin typeface="+mj-lt"/>
              </a:rPr>
              <a:t>2</a:t>
            </a:r>
            <a:endParaRPr lang="en-US" sz="900" b="1" dirty="0">
              <a:solidFill>
                <a:srgbClr val="0070C0"/>
              </a:solidFill>
              <a:latin typeface="+mj-lt"/>
            </a:endParaRPr>
          </a:p>
        </p:txBody>
      </p:sp>
      <p:sp>
        <p:nvSpPr>
          <p:cNvPr id="21" name="TextBox 20"/>
          <p:cNvSpPr txBox="1"/>
          <p:nvPr/>
        </p:nvSpPr>
        <p:spPr>
          <a:xfrm>
            <a:off x="294481" y="5179780"/>
            <a:ext cx="8539163" cy="623248"/>
          </a:xfrm>
          <a:prstGeom prst="rect">
            <a:avLst/>
          </a:prstGeom>
          <a:noFill/>
        </p:spPr>
        <p:txBody>
          <a:bodyPr wrap="square" rtlCol="0">
            <a:spAutoFit/>
          </a:bodyPr>
          <a:lstStyle/>
          <a:p>
            <a:pPr marL="228600" indent="-228600" algn="just">
              <a:spcBef>
                <a:spcPts val="0"/>
              </a:spcBef>
              <a:spcAft>
                <a:spcPts val="300"/>
              </a:spcAft>
            </a:pPr>
            <a:r>
              <a:rPr lang="en-US" sz="1100" baseline="30000" dirty="0" smtClean="0">
                <a:latin typeface="+mn-lt"/>
              </a:rPr>
              <a:t>1</a:t>
            </a:r>
            <a:r>
              <a:rPr lang="en-US" sz="1100" dirty="0" smtClean="0">
                <a:latin typeface="+mn-lt"/>
              </a:rPr>
              <a:t>	</a:t>
            </a:r>
            <a:r>
              <a:rPr lang="en-US" sz="1050" dirty="0" smtClean="0">
                <a:latin typeface="+mn-lt"/>
              </a:rPr>
              <a:t>Profit Before Tax (</a:t>
            </a:r>
            <a:r>
              <a:rPr lang="en-US" sz="1050" dirty="0" err="1" smtClean="0">
                <a:latin typeface="+mn-lt"/>
              </a:rPr>
              <a:t>Realised</a:t>
            </a:r>
            <a:r>
              <a:rPr lang="en-US" sz="1050" dirty="0" smtClean="0">
                <a:latin typeface="+mn-lt"/>
              </a:rPr>
              <a:t>) for 1Q2017 increased </a:t>
            </a:r>
            <a:r>
              <a:rPr lang="en-US" sz="1050" dirty="0">
                <a:latin typeface="+mn-lt"/>
              </a:rPr>
              <a:t>by </a:t>
            </a:r>
            <a:r>
              <a:rPr lang="en-US" sz="1050" dirty="0" smtClean="0">
                <a:latin typeface="+mn-lt"/>
              </a:rPr>
              <a:t>10.1% </a:t>
            </a:r>
            <a:r>
              <a:rPr lang="en-US" sz="1050" dirty="0">
                <a:latin typeface="+mn-lt"/>
              </a:rPr>
              <a:t>or </a:t>
            </a:r>
            <a:r>
              <a:rPr lang="en-US" sz="1050" dirty="0" smtClean="0">
                <a:latin typeface="+mn-lt"/>
              </a:rPr>
              <a:t>RM6.1 </a:t>
            </a:r>
            <a:r>
              <a:rPr lang="en-US" sz="1050" dirty="0">
                <a:latin typeface="+mn-lt"/>
              </a:rPr>
              <a:t>million </a:t>
            </a:r>
            <a:r>
              <a:rPr lang="en-US" sz="1050" dirty="0" smtClean="0">
                <a:latin typeface="+mn-lt"/>
              </a:rPr>
              <a:t>compared to 1Q2016 due to higher Net Property Income.</a:t>
            </a:r>
          </a:p>
          <a:p>
            <a:pPr marL="228600" indent="-228600" algn="just">
              <a:spcBef>
                <a:spcPts val="0"/>
              </a:spcBef>
              <a:spcAft>
                <a:spcPts val="300"/>
              </a:spcAft>
            </a:pPr>
            <a:endParaRPr lang="en-US" sz="800" dirty="0" smtClean="0">
              <a:latin typeface="+mn-lt"/>
            </a:endParaRPr>
          </a:p>
          <a:p>
            <a:pPr marL="228600" indent="-228600" algn="just"/>
            <a:r>
              <a:rPr lang="en-US" sz="1100" baseline="30000" dirty="0" smtClean="0">
                <a:latin typeface="+mn-lt"/>
              </a:rPr>
              <a:t>2	</a:t>
            </a:r>
            <a:r>
              <a:rPr lang="en-US" sz="1050" dirty="0" smtClean="0">
                <a:latin typeface="+mn-lt"/>
              </a:rPr>
              <a:t>DPU for 1Q2017 is higher by 7.1% or 0.15 </a:t>
            </a:r>
            <a:r>
              <a:rPr lang="en-US" sz="1050" dirty="0" err="1" smtClean="0">
                <a:latin typeface="+mn-lt"/>
              </a:rPr>
              <a:t>sen</a:t>
            </a:r>
            <a:r>
              <a:rPr lang="en-US" sz="1050" dirty="0" smtClean="0">
                <a:latin typeface="+mn-lt"/>
              </a:rPr>
              <a:t> compared to 1Q2016 in line with the higher Profit Before Tax (</a:t>
            </a:r>
            <a:r>
              <a:rPr lang="en-US" sz="1050" dirty="0" err="1" smtClean="0">
                <a:latin typeface="+mn-lt"/>
              </a:rPr>
              <a:t>Realised</a:t>
            </a:r>
            <a:r>
              <a:rPr lang="en-US" sz="1050" dirty="0" smtClean="0">
                <a:latin typeface="+mn-lt"/>
              </a:rPr>
              <a:t>).</a:t>
            </a:r>
            <a:endParaRPr lang="en-US" sz="1050" dirty="0">
              <a:latin typeface="+mn-lt"/>
            </a:endParaRPr>
          </a:p>
        </p:txBody>
      </p:sp>
    </p:spTree>
    <p:extLst>
      <p:ext uri="{BB962C8B-B14F-4D97-AF65-F5344CB8AC3E}">
        <p14:creationId xmlns:p14="http://schemas.microsoft.com/office/powerpoint/2010/main" val="306645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p:cNvSpPr>
          <p:nvPr/>
        </p:nvSpPr>
        <p:spPr>
          <a:xfrm>
            <a:off x="7010400" y="66294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tint val="75000"/>
                  </a:schemeClr>
                </a:solidFill>
                <a:effectLst/>
                <a:uLnTx/>
                <a:uFillTx/>
                <a:latin typeface="Calibri" panose="020F0502020204030204" pitchFamily="34" charset="0"/>
              </a:rPr>
              <a:t>9</a:t>
            </a:r>
            <a:endParaRPr kumimoji="0" lang="en-US" sz="900" b="0" i="0" u="none" strike="noStrike" kern="1200" cap="none" spc="0" normalizeH="0" baseline="0" noProof="0" dirty="0">
              <a:ln>
                <a:noFill/>
              </a:ln>
              <a:solidFill>
                <a:schemeClr val="tx1">
                  <a:tint val="75000"/>
                </a:schemeClr>
              </a:solidFill>
              <a:effectLst/>
              <a:uLnTx/>
              <a:uFillTx/>
              <a:latin typeface="Calibri" panose="020F0502020204030204" pitchFamily="34" charset="0"/>
            </a:endParaRPr>
          </a:p>
        </p:txBody>
      </p:sp>
      <p:sp>
        <p:nvSpPr>
          <p:cNvPr id="11" name="Title 2"/>
          <p:cNvSpPr>
            <a:spLocks noGrp="1"/>
          </p:cNvSpPr>
          <p:nvPr>
            <p:ph type="title"/>
          </p:nvPr>
        </p:nvSpPr>
        <p:spPr>
          <a:xfrm>
            <a:off x="1045032" y="2826327"/>
            <a:ext cx="7315200" cy="914400"/>
          </a:xfrm>
          <a:solidFill>
            <a:srgbClr val="CC3300"/>
          </a:solidFill>
        </p:spPr>
        <p:txBody>
          <a:bodyPr/>
          <a:lstStyle/>
          <a:p>
            <a:r>
              <a:rPr lang="en-US" dirty="0" smtClean="0">
                <a:solidFill>
                  <a:schemeClr val="bg1"/>
                </a:solidFill>
              </a:rPr>
              <a:t>2.	1Q 2017 Financial Results</a:t>
            </a:r>
            <a:endParaRPr lang="en-US" dirty="0">
              <a:solidFill>
                <a:schemeClr val="bg1"/>
              </a:solidFill>
            </a:endParaRPr>
          </a:p>
        </p:txBody>
      </p:sp>
    </p:spTree>
    <p:extLst>
      <p:ext uri="{BB962C8B-B14F-4D97-AF65-F5344CB8AC3E}">
        <p14:creationId xmlns:p14="http://schemas.microsoft.com/office/powerpoint/2010/main" val="1914765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way-PPT-04AUG2011-FA">
  <a:themeElements>
    <a:clrScheme name="Custom 2">
      <a:dk1>
        <a:sysClr val="windowText" lastClr="000000"/>
      </a:dk1>
      <a:lt1>
        <a:sysClr val="window" lastClr="FFFFFF"/>
      </a:lt1>
      <a:dk2>
        <a:srgbClr val="252731"/>
      </a:dk2>
      <a:lt2>
        <a:srgbClr val="EAE7E4"/>
      </a:lt2>
      <a:accent1>
        <a:srgbClr val="EC2227"/>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ustom 1">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40830</TotalTime>
  <Words>4276</Words>
  <Application>Microsoft Office PowerPoint</Application>
  <PresentationFormat>On-screen Show (4:3)</PresentationFormat>
  <Paragraphs>521</Paragraphs>
  <Slides>60</Slides>
  <Notes>11</Notes>
  <HiddenSlides>0</HiddenSlides>
  <MMClips>0</MMClips>
  <ScaleCrop>false</ScaleCrop>
  <HeadingPairs>
    <vt:vector size="10" baseType="variant">
      <vt:variant>
        <vt:lpstr>Fonts Used</vt:lpstr>
      </vt:variant>
      <vt:variant>
        <vt:i4>9</vt:i4>
      </vt:variant>
      <vt:variant>
        <vt:lpstr>Theme</vt:lpstr>
      </vt:variant>
      <vt:variant>
        <vt:i4>1</vt:i4>
      </vt:variant>
      <vt:variant>
        <vt:lpstr>Links</vt:lpstr>
      </vt:variant>
      <vt:variant>
        <vt:i4>69</vt:i4>
      </vt:variant>
      <vt:variant>
        <vt:lpstr>Embedded OLE Servers</vt:lpstr>
      </vt:variant>
      <vt:variant>
        <vt:i4>2</vt:i4>
      </vt:variant>
      <vt:variant>
        <vt:lpstr>Slide Titles</vt:lpstr>
      </vt:variant>
      <vt:variant>
        <vt:i4>60</vt:i4>
      </vt:variant>
    </vt:vector>
  </HeadingPairs>
  <TitlesOfParts>
    <vt:vector size="141" baseType="lpstr">
      <vt:lpstr>ＭＳ Ｐゴシック</vt:lpstr>
      <vt:lpstr>ＭＳ Ｐゴシック</vt:lpstr>
      <vt:lpstr>Arial</vt:lpstr>
      <vt:lpstr>Calibri</vt:lpstr>
      <vt:lpstr>Courier New</vt:lpstr>
      <vt:lpstr>Lucida Sans Unicode</vt:lpstr>
      <vt:lpstr>Univers</vt:lpstr>
      <vt:lpstr>Univers LT Std 65 Bold</vt:lpstr>
      <vt:lpstr>Wingdings</vt:lpstr>
      <vt:lpstr>Sunway-PPT-04AUG2011-FA</vt:lpstr>
      <vt:lpstr>\\MYMSWNAS01.SUNWAY.COM\Finance\SUNREIT\SUNREIT(HQ)\Finance\Report for month &amp; quarterly\Quarterly announcement\FYE2017\1Q 2017\Workings\1Q 2017 - Report.xlsx!Highlights!R3C2:R9C4</vt:lpstr>
      <vt:lpstr>\\MYMSWNAS01.SUNWAY.COM\Finance\SUNREIT\SUNREIT(HQ)\Finance\Report for month &amp; quarterly\Quarterly announcement\FYE2017\1Q 2017\Workings\1Q 2017 - Report.xlsx!Highlights!R11C2:R25C4</vt:lpstr>
      <vt:lpstr>\\MYMSWNAS01.SUNWAY.COM\Finance\SUNREIT\SUNREIT(HQ)\Finance\Report for month &amp; quarterly\Quarterly announcement\FYE2017\1Q 2017\Workings\1Q 2017 - Report.xlsx!PL![1Q 2017 - Report.xlsx]PL Chart 2</vt:lpstr>
      <vt:lpstr>\\MYMSWNAS01.SUNWAY.COM\Finance\SUNREIT\SUNREIT(HQ)\Finance\Report for month &amp; quarterly\Quarterly announcement\FYE2017\1Q 2017\Workings\1Q 2017 - Report.xlsx!PL![1Q 2017 - Report.xlsx]PL Chart 21</vt:lpstr>
      <vt:lpstr>\\MYMSWNAS01.SUNWAY.COM\Finance\SUNREIT\SUNREIT(HQ)\Finance\Report for month &amp; quarterly\Quarterly announcement\FYE2017\1Q 2017\Workings\1Q 2017 - Report.xlsx!PL![1Q 2017 - Report.xlsx]PL Chart 30</vt:lpstr>
      <vt:lpstr>\\MYMSWNAS01.SUNWAY.COM\Finance\SUNREIT\SUNREIT(HQ)\Finance\Report for month &amp; quarterly\Quarterly announcement\FYE2017\1Q 2017\Workings\1Q 2017 - Report.xlsx!DPU![1Q 2017 - Report.xlsx]DPU Chart 5</vt:lpstr>
      <vt:lpstr>\\MYMSWNAS01.SUNWAY.COM\Finance\SUNREIT\SUNREIT(HQ)\Finance\Report for month &amp; quarterly\Quarterly announcement\FYE2017\1Q 2017\Workings\1Q 2017 - Report.xlsx!PL(Conso)!R3C2:R34C14</vt:lpstr>
      <vt:lpstr>\\MYMSWNAS01.SUNWAY.COM\Finance\SUNREIT\SUNREIT(HQ)\Finance\Report for month &amp; quarterly\Quarterly announcement\FYE2017\1Q 2017\Workings\1Q 2017 - Report.xlsx!BS!R3C2:R37C12</vt:lpstr>
      <vt:lpstr>\\MYMSWNAS01.SUNWAY.COM\Finance\SUNREIT\SUNREIT(HQ)\Finance\Report for month &amp; quarterly\Quarterly announcement\FYE2017\1Q 2017\Workings\1Q 2017 - Report.xlsx!Debt!R4C1:R23C3</vt:lpstr>
      <vt:lpstr>\\MYMSWNAS01.SUNWAY.COM\Finance\SUNREIT\SUNREIT(HQ)\Finance\Report for month &amp; quarterly\Quarterly announcement\FYE2017\1Q 2017\Workings\1Q 2017 - Report.xlsx!Debt![1Q 2017 - Report.xlsx]Debt Chart 3</vt:lpstr>
      <vt:lpstr>\\MYMSWNAS01.SUNWAY.COM\Finance\SUNREIT\SUNREIT(HQ)\Finance\Report for month &amp; quarterly\Quarterly announcement\FYE2017\1Q 2017\Workings\1Q 2017 - Report.xlsx!Debt![1Q 2017 - Report.xlsx]Debt Chart 3-1</vt:lpstr>
      <vt:lpstr>\\MYMSWNAS01.SUNWAY.COM\Finance\SUNREIT\SUNREIT(HQ)\Finance\Report for month &amp; quarterly\Quarterly announcement\FYE2017\1Q 2017\Workings\1Q 2017 - Report.xlsx!Debt![1Q 2017 - Report.xlsx]Debt Chart 2</vt:lpstr>
      <vt:lpstr>\\MYMSWNAS01.SUNWAY.COM\Finance\SUNREIT\SUNREIT(HQ)\Finance\Report for month &amp; quarterly\Quarterly announcement\FYE2017\1Q 2017\Workings\1Q 2017 - Report.xlsx!Rev![1Q 2017 - Report.xlsx]Rev Chart 1-2</vt:lpstr>
      <vt:lpstr>\\MYMSWNAS01.SUNWAY.COM\Finance\SUNREIT\SUNREIT(HQ)\Finance\Report for month &amp; quarterly\Quarterly announcement\FYE2017\1Q 2017\Workings\1Q 2017 - Report.xlsx!Rev!R3C36:R4C38</vt:lpstr>
      <vt:lpstr>\\MYMSWNAS01.SUNWAY.COM\Finance\SUNREIT\SUNREIT(HQ)\Finance\Report for month &amp; quarterly\Quarterly announcement\FYE2017\1Q 2017\Workings\1Q 2017 - Report.xlsx!Rev![1Q 2017 - Report.xlsx]Rev Chart 8-1</vt:lpstr>
      <vt:lpstr>\\MYMSWNAS01.SUNWAY.COM\Finance\SUNREIT\SUNREIT(HQ)\Finance\Report for month &amp; quarterly\Quarterly announcement\FYE2017\1Q 2017\Workings\1Q 2017 - Report.xlsx!Rev!R3C36:R4C38</vt:lpstr>
      <vt:lpstr>\\MYMSWNAS01.SUNWAY.COM\Finance\SUNREIT\SUNREIT(HQ)\Finance\Report for month &amp; quarterly\Quarterly announcement\FYE2017\1Q 2017\Workings\1Q 2017 - Report.xlsx!Rev&amp;NPI %!R4C1:R29C2</vt:lpstr>
      <vt:lpstr>\\MYMSWNAS01.SUNWAY.COM\Finance\SUNREIT\SUNREIT(HQ)\Finance\Report for month &amp; quarterly\Quarterly announcement\FYE2017\1Q 2017\Workings\1Q 2017 - Report.xlsx!Rev![1Q 2017 - Report.xlsx]Rev Chart 7-1</vt:lpstr>
      <vt:lpstr>\\MYMSWNAS01.SUNWAY.COM\Finance\SUNREIT\SUNREIT(HQ)\Finance\Report for month &amp; quarterly\Quarterly announcement\FYE2017\1Q 2017\Workings\1Q 2017 - Report.xlsx!Rev![1Q 2017 - Report.xlsx]Rev Chart 8-3</vt:lpstr>
      <vt:lpstr>\\MYMSWNAS01.SUNWAY.COM\Finance\SUNREIT\SUNREIT(HQ)\Finance\Report for month &amp; quarterly\Quarterly announcement\FYE2017\1Q 2017\Workings\1Q 2017 - Report.xlsx!NPI![1Q 2017 - Report.xlsx]NPI Chart 1-2</vt:lpstr>
      <vt:lpstr>\\MYMSWNAS01.SUNWAY.COM\Finance\SUNREIT\SUNREIT(HQ)\Finance\Report for month &amp; quarterly\Quarterly announcement\FYE2017\1Q 2017\Workings\1Q 2017 - Report.xlsx!NPI!R2C43:R4C46</vt:lpstr>
      <vt:lpstr>\\MYMSWNAS01.SUNWAY.COM\Finance\SUNREIT\SUNREIT(HQ)\Finance\Report for month &amp; quarterly\Quarterly announcement\FYE2017\1Q 2017\Workings\1Q 2017 - Report.xlsx!NPI![1Q 2017 - Report.xlsx]NPI Chart 1</vt:lpstr>
      <vt:lpstr>\\MYMSWNAS01.SUNWAY.COM\Finance\SUNREIT\SUNREIT(HQ)\Finance\Report for month &amp; quarterly\Quarterly announcement\FYE2017\1Q 2017\Workings\1Q 2017 - Report.xlsx!NPI!R2C43:R4C46</vt:lpstr>
      <vt:lpstr>\\MYMSWNAS01.SUNWAY.COM\Finance\SUNREIT\SUNREIT(HQ)\Finance\Report for month &amp; quarterly\Quarterly announcement\FYE2017\1Q 2017\Workings\1Q 2017 - Report.xlsx!Rev&amp;NPI %!R32C1:R57C2</vt:lpstr>
      <vt:lpstr>\\MYMSWNAS01.SUNWAY.COM\Finance\SUNREIT\SUNREIT(HQ)\Finance\Report for month &amp; quarterly\Quarterly announcement\FYE2017\1Q 2017\Workings\1Q 2017 - Report.xlsx!NPI![1Q 2017 - Report.xlsx]NPI Chart 2-1</vt:lpstr>
      <vt:lpstr>\\MYMSWNAS01.SUNWAY.COM\Finance\SUNREIT\SUNREIT(HQ)\Finance\Report for month &amp; quarterly\Quarterly announcement\FYE2017\1Q 2017\Workings\1Q 2017 - Report.xlsx!NPI![1Q 2017 - Report.xlsx]NPI Chart 3-1</vt:lpstr>
      <vt:lpstr>\\MYMSWNAS01.SUNWAY.COM\Finance\SUNREIT\SUNREIT(HQ)\Finance\Report for month &amp; quarterly\Quarterly announcement\FYE2017\1Q 2017\Workings\KPI\1Q 2017 - Consolidated KPI.xlsx!EXPIRY![1Q 2017 - Consolidated KPI.xlsx]EXPIRY Chart 1</vt:lpstr>
      <vt:lpstr>\\MYMSWNAS01.SUNWAY.COM\Finance\SUNREIT\SUNREIT(HQ)\Finance\Report for month &amp; quarterly\Quarterly announcement\FYE2017\1Q 2017\Workings\KPI\1Q 2017 - Consolidated KPI.xlsx!TOP 10![1Q 2017 - Consolidated KPI.xlsx]TOP 10 Chart 1</vt:lpstr>
      <vt:lpstr>C:\Users\chengsl\Desktop\KPI\1Q 2017 - Consolidated KPI.xlsx!Pyramid![1Q 2017 - Consolidated KPI.xlsx]Pyramid Chart 5</vt:lpstr>
      <vt:lpstr>\\MYMSWNAS01.SUNWAY.COM\Finance\SUNREIT\SUNREIT(HQ)\Finance\Report for month &amp; quarterly\Quarterly announcement\FYE2017\1Q 2017\Workings\KPI\1Q 2017 - Consolidated KPI.xlsx!Pyramid![1Q 2017 - Consolidated KPI.xlsx]Pyramid Chart 7</vt:lpstr>
      <vt:lpstr>C:\Users\chengsl\Desktop\KPI\1Q 2017 - Consolidated KPI.xlsx!Pyramid![1Q 2017 - Consolidated KPI.xlsx]Pyramid Chart 1</vt:lpstr>
      <vt:lpstr>C:\Users\chengsl\Desktop\KPI\1Q 2017 - Consolidated KPI.xlsx!Pyramid![1Q 2017 - Consolidated KPI.xlsx]Pyramid Chart 2</vt:lpstr>
      <vt:lpstr>C:\Users\chengsl\Desktop\KPI\1Q 2017 - Consolidated KPI.xlsx!Carnival![1Q 2017 - Consolidated KPI.xlsx]Carnival Chart 5</vt:lpstr>
      <vt:lpstr>\\MYMSWNAS01.SUNWAY.COM\Finance\SUNREIT\SUNREIT(HQ)\Finance\Report for month &amp; quarterly\Quarterly announcement\FYE2017\1Q 2017\Workings\KPI\1Q 2017 - Consolidated KPI.xlsx!Carnival![1Q 2017 - Consolidated KPI.xlsx]Carnival Chart 7</vt:lpstr>
      <vt:lpstr>C:\Users\chengsl\Desktop\KPI\1Q 2017 - Consolidated KPI.xlsx!Carnival![1Q 2017 - Consolidated KPI.xlsx]Carnival Chart 2</vt:lpstr>
      <vt:lpstr>C:\Users\chengsl\Desktop\KPI\1Q 2017 - Consolidated KPI.xlsx!Carnival![1Q 2017 - Consolidated KPI.xlsx]Carnival Chart 1</vt:lpstr>
      <vt:lpstr>C:\Users\chengsl\Desktop\KPI\1Q 2017 - Consolidated KPI.xlsx!Ipoh![1Q 2017 - Consolidated KPI.xlsx]Ipoh Chart 5</vt:lpstr>
      <vt:lpstr>C:\Users\chengsl\Desktop\KPI\1Q 2017 - Consolidated KPI.xlsx!SPM![1Q 2017 - Consolidated KPI.xlsx]SPM Chart 5</vt:lpstr>
      <vt:lpstr>\\MYMSWNAS01.SUNWAY.COM\Finance\SUNREIT\SUNREIT(HQ)\Finance\Report for month &amp; quarterly\Quarterly announcement\FYE2017\1Q 2017\Workings\KPI\1Q 2017 - Consolidated KPI.xlsx!SPM![1Q 2017 - Consolidated KPI.xlsx]SPM Chart 7</vt:lpstr>
      <vt:lpstr>C:\Users\chengsl\Desktop\KPI\1Q 2017 - Consolidated KPI.xlsx!SPM![1Q 2017 - Consolidated KPI.xlsx]SPM Chart 1</vt:lpstr>
      <vt:lpstr>C:\Users\chengsl\Desktop\KPI\1Q 2017 - Consolidated KPI.xlsx!SPM![1Q 2017 - Consolidated KPI.xlsx]SPM Chart 2</vt:lpstr>
      <vt:lpstr>\\mymswnas01\fa\SUNREIT\SUNREIT(HQ)\Finance\Report for month &amp; quarterly\Quarterly announcement\FYE2017\1Q 2017\Workings\KPI\1Q 2017 - Consolidated KPI.xlsx!SRH ![1Q 2017 - Consolidated KPI.xlsx]SRH  Chart 3</vt:lpstr>
      <vt:lpstr>\\mymswnas01\fa\SUNREIT\SUNREIT(HQ)\Finance\Report for month &amp; quarterly\Quarterly announcement\FYE2017\1Q 2017\Workings\KPI\1Q 2017 - Consolidated KPI.xlsx!SRH !R41C1:R43C2</vt:lpstr>
      <vt:lpstr>\\mymswnas01\fa\SUNREIT\SUNREIT(HQ)\Finance\Report for month &amp; quarterly\Quarterly announcement\FYE2017\1Q 2017\Workings\KPI\1Q 2017 - Consolidated KPI.xlsx!SRH ![1Q 2017 - Consolidated KPI.xlsx]SRH  Chart 13</vt:lpstr>
      <vt:lpstr>\\mymswnas01\fa\SUNREIT\SUNREIT(HQ)\Finance\Report for month &amp; quarterly\Quarterly announcement\FYE2017\1Q 2017\Workings\KPI\1Q 2017 - Consolidated KPI.xlsx!SHSJ![1Q 2017 - Consolidated KPI.xlsx]SHSJ Chart 3</vt:lpstr>
      <vt:lpstr>\\mymswnas01\fa\SUNREIT\SUNREIT(HQ)\Finance\Report for month &amp; quarterly\Quarterly announcement\FYE2017\1Q 2017\Workings\KPI\1Q 2017 - Consolidated KPI.xlsx!SHSJ!R42C1:R44C2</vt:lpstr>
      <vt:lpstr>\\mymswnas01\fa\SUNREIT\SUNREIT(HQ)\Finance\Report for month &amp; quarterly\Quarterly announcement\FYE2017\1Q 2017\Workings\KPI\1Q 2017 - Consolidated KPI.xlsx!SHSJ![1Q 2017 - Consolidated KPI.xlsx]SHSJ Chart 10</vt:lpstr>
      <vt:lpstr>\\mymswnas01\fa\SUNREIT\SUNREIT(HQ)\Finance\Report for month &amp; quarterly\Quarterly announcement\FYE2017\1Q 2017\Workings\KPI\1Q 2017 - Consolidated KPI.xlsx!SPH![1Q 2017 - Consolidated KPI.xlsx]SPH Chart 3</vt:lpstr>
      <vt:lpstr>\\mymswnas01\fa\SUNREIT\SUNREIT(HQ)\Finance\Report for month &amp; quarterly\Quarterly announcement\FYE2017\1Q 2017\Workings\KPI\1Q 2017 - Consolidated KPI.xlsx!SPH!R41C1:R43C2</vt:lpstr>
      <vt:lpstr>\\mymswnas01\fa\SUNREIT\SUNREIT(HQ)\Finance\Report for month &amp; quarterly\Quarterly announcement\FYE2017\1Q 2017\Workings\KPI\1Q 2017 - Consolidated KPI.xlsx!SPH![1Q 2017 - Consolidated KPI.xlsx]SPH Chart 10</vt:lpstr>
      <vt:lpstr>\\mymswnas01\fa\SUNREIT\SUNREIT(HQ)\Finance\Report for month &amp; quarterly\Quarterly announcement\FYE2017\1Q 2017\Workings\KPI\1Q 2017 - Consolidated KPI.xlsx!SHG![1Q 2017 - Consolidated KPI.xlsx]SHG Chart 3</vt:lpstr>
      <vt:lpstr>\\mymswnas01\fa\SUNREIT\SUNREIT(HQ)\Finance\Report for month &amp; quarterly\Quarterly announcement\FYE2017\1Q 2017\Workings\KPI\1Q 2017 - Consolidated KPI.xlsx!SHG![1Q 2017 - Consolidated KPI.xlsx]SHG Chart 10</vt:lpstr>
      <vt:lpstr>\\mymswnas01\fa\SUNREIT\SUNREIT(HQ)\Finance\Report for month &amp; quarterly\Quarterly announcement\FYE2017\1Q 2017\Workings\KPI\1Q 2017 - Consolidated KPI.xlsx!SHG!R42C1:R44C2</vt:lpstr>
      <vt:lpstr>\\MYMSWNAS01.SUNWAY.COM\Finance\SUNREIT\SUNREIT(HQ)\Finance\Report for month &amp; quarterly\Quarterly announcement\FYE2017\1Q 2017\Workings\KPI\1Q 2017 - Consolidated KPI.xlsx!MSW![1Q 2017 - Consolidated KPI.xlsx]MSW Chart 5</vt:lpstr>
      <vt:lpstr>\\MYMSWNAS01.SUNWAY.COM\Finance\SUNREIT\SUNREIT(HQ)\Finance\Report for month &amp; quarterly\Quarterly announcement\FYE2017\1Q 2017\Workings\KPI\1Q 2017 - Consolidated KPI.xlsx!MSW![1Q 2017 - Consolidated KPI.xlsx]MSW Chart 7</vt:lpstr>
      <vt:lpstr>\\MYMSWNAS01.SUNWAY.COM\Finance\SUNREIT\SUNREIT(HQ)\Finance\Report for month &amp; quarterly\Quarterly announcement\FYE2017\1Q 2017\Workings\KPI\1Q 2017 - Consolidated KPI.xlsx!MSW![1Q 2017 - Consolidated KPI.xlsx]MSW Chart 1</vt:lpstr>
      <vt:lpstr>\\MYMSWNAS01.SUNWAY.COM\Finance\SUNREIT\SUNREIT(HQ)\Finance\Report for month &amp; quarterly\Quarterly announcement\FYE2017\1Q 2017\Workings\KPI\1Q 2017 - Consolidated KPI.xlsx!MSW![1Q 2017 - Consolidated KPI.xlsx]MSW Chart 2</vt:lpstr>
      <vt:lpstr>\\MYMSWNAS01.SUNWAY.COM\Finance\SUNREIT\SUNREIT(HQ)\Finance\Report for month &amp; quarterly\Quarterly announcement\FYE2017\1Q 2017\Workings\KPI\1Q 2017 - Consolidated KPI.xlsx!ST![1Q 2017 - Consolidated KPI.xlsx]ST Chart 5</vt:lpstr>
      <vt:lpstr>\\MYMSWNAS01.SUNWAY.COM\Finance\SUNREIT\SUNREIT(HQ)\Finance\Report for month &amp; quarterly\Quarterly announcement\FYE2017\1Q 2017\Workings\KPI\1Q 2017 - Consolidated KPI.xlsx!ST![1Q 2017 - Consolidated KPI.xlsx]ST Chart 7</vt:lpstr>
      <vt:lpstr>\\MYMSWNAS01.SUNWAY.COM\Finance\SUNREIT\SUNREIT(HQ)\Finance\Report for month &amp; quarterly\Quarterly announcement\FYE2017\1Q 2017\Workings\KPI\1Q 2017 - Consolidated KPI.xlsx!ST![1Q 2017 - Consolidated KPI.xlsx]ST Chart 1</vt:lpstr>
      <vt:lpstr>\\MYMSWNAS01.SUNWAY.COM\Finance\SUNREIT\SUNREIT(HQ)\Finance\Report for month &amp; quarterly\Quarterly announcement\FYE2017\1Q 2017\Workings\KPI\1Q 2017 - Consolidated KPI.xlsx!ST![1Q 2017 - Consolidated KPI.xlsx]ST Chart 2</vt:lpstr>
      <vt:lpstr>\\MYMSWNAS01.SUNWAY.COM\Finance\SUNREIT\SUNREIT(HQ)\Finance\Report for month &amp; quarterly\Quarterly announcement\FYE2017\1Q 2017\Workings\KPI\1Q 2017 - Consolidated KPI.xlsx!SPT![1Q 2017 - Consolidated KPI.xlsx]SPT Chart 5</vt:lpstr>
      <vt:lpstr>\\MYMSWNAS01.SUNWAY.COM\Finance\SUNREIT\SUNREIT(HQ)\Finance\Report for month &amp; quarterly\Quarterly announcement\FYE2017\1Q 2017\Workings\KPI\1Q 2017 - Consolidated KPI.xlsx!SPT![1Q 2017 - Consolidated KPI.xlsx]SPT Chart 7</vt:lpstr>
      <vt:lpstr>\\MYMSWNAS01.SUNWAY.COM\Finance\SUNREIT\SUNREIT(HQ)\Finance\Report for month &amp; quarterly\Quarterly announcement\FYE2017\1Q 2017\Workings\KPI\1Q 2017 - Consolidated KPI.xlsx!SPT![1Q 2017 - Consolidated KPI.xlsx]SPT Chart 8</vt:lpstr>
      <vt:lpstr>\\MYMSWNAS01.SUNWAY.COM\Finance\SUNREIT\SUNREIT(HQ)\Finance\Report for month &amp; quarterly\Quarterly announcement\FYE2017\1Q 2017\Workings\KPI\1Q 2017 - Consolidated KPI.xlsx!SPT![1Q 2017 - Consolidated KPI.xlsx]SPT Chart 1</vt:lpstr>
      <vt:lpstr>\\MYMSWNAS01.SUNWAY.COM\Finance\SUNREIT\SUNREIT(HQ)\Finance\Report for month &amp; quarterly\Quarterly announcement\FYE2017\1Q 2017\Workings\KPI\1Q 2017 - Consolidated KPI.xlsx!WS![1Q 2017 - Consolidated KPI.xlsx]WS Chart 5</vt:lpstr>
      <vt:lpstr>\\MYMSWNAS01.SUNWAY.COM\Finance\SUNREIT\SUNREIT(HQ)\Finance\Report for month &amp; quarterly\Quarterly announcement\FYE2017\1Q 2017\Workings\KPI\1Q 2017 - Consolidated KPI.xlsx!WS![1Q 2017 - Consolidated KPI.xlsx]WS Chart 7</vt:lpstr>
      <vt:lpstr>\\MYMSWNAS01.SUNWAY.COM\Finance\SUNREIT\SUNREIT(HQ)\Finance\Report for month &amp; quarterly\Quarterly announcement\FYE2017\1Q 2017\Workings\KPI\1Q 2017 - Consolidated KPI.xlsx!WS![1Q 2017 - Consolidated KPI.xlsx]WS Chart 1</vt:lpstr>
      <vt:lpstr>\\MYMSWNAS01.SUNWAY.COM\Finance\SUNREIT\SUNREIT(HQ)\Finance\Report for month &amp; quarterly\Quarterly announcement\FYE2017\1Q 2017\Workings\KPI\1Q 2017 - Consolidated KPI.xlsx!WS![1Q 2017 - Consolidated KPI.xlsx]WS Chart 2</vt:lpstr>
      <vt:lpstr>Microsoft Excel 97-2003 Worksheet</vt:lpstr>
      <vt:lpstr>Worksheet</vt:lpstr>
      <vt:lpstr>PowerPoint Presentation</vt:lpstr>
      <vt:lpstr>DISCLAIMER</vt:lpstr>
      <vt:lpstr>Table of Contents</vt:lpstr>
      <vt:lpstr>PowerPoint Presentation</vt:lpstr>
      <vt:lpstr>PowerPoint Presentation</vt:lpstr>
      <vt:lpstr>PowerPoint Presentation</vt:lpstr>
      <vt:lpstr>Financial Highlights (Cont’d)</vt:lpstr>
      <vt:lpstr>PowerPoint Presentation</vt:lpstr>
      <vt:lpstr>2. 1Q 2017 Financial Results</vt:lpstr>
      <vt:lpstr>PowerPoint Presentation</vt:lpstr>
      <vt:lpstr>PowerPoint Presentation</vt:lpstr>
      <vt:lpstr>PowerPoint Presentation</vt:lpstr>
      <vt:lpstr>Debt Profile</vt:lpstr>
      <vt:lpstr>PowerPoint Presentation</vt:lpstr>
      <vt:lpstr>1Q 2017 Revenue Contribution</vt:lpstr>
      <vt:lpstr>1Q 2017 Revenue Contribution (Cont’d)</vt:lpstr>
      <vt:lpstr>PowerPoint Presentation</vt:lpstr>
      <vt:lpstr>1Q 2017 Revenue Contribution (Cont’d)</vt:lpstr>
      <vt:lpstr>1Q 2017 NPI Contribution</vt:lpstr>
      <vt:lpstr>1Q 2017 NPI Contribution (Cont’d)</vt:lpstr>
      <vt:lpstr>1Q 2017 NPI Contribution (Cont’d)</vt:lpstr>
      <vt:lpstr>Resilient Income Stream Well spread-out lease expiry profile and diverse tenant base</vt:lpstr>
      <vt:lpstr>4. 1Q 2017 Property Performance</vt:lpstr>
      <vt:lpstr>RETAIL PROPERTIES  SUNWAY PYRAMID SHOPPING MALL</vt:lpstr>
      <vt:lpstr>RETAIL PROPERTIES  SUNWAY PYRAMID SHOPPING MALL (Cont’d)</vt:lpstr>
      <vt:lpstr>RETAIL PROPERTIES  SUNWAY CARNIVAL SHOPPING MALL</vt:lpstr>
      <vt:lpstr>RETAIL PROPERTIES  SUNWAY CARNIVAL SHOPPING MALL (Cont’d)</vt:lpstr>
      <vt:lpstr>RETAIL PROPERTIES  SUNCITY IPOH HYPERMARKET</vt:lpstr>
      <vt:lpstr>RETAIL PROPERTIES  SUNWAY PUTRA MALL</vt:lpstr>
      <vt:lpstr>RETAIL PROPERTIES  SUNWAY PUTRA MALL (Cont’d)</vt:lpstr>
      <vt:lpstr>HOSPITALITY PROPERTIES  SUNWAY RESORT HOTEL &amp; SPA</vt:lpstr>
      <vt:lpstr>HOSPITALITY PROPERTIES  SUNWAY HOTEL SEBERANG JAYA</vt:lpstr>
      <vt:lpstr>HOSPITALITY PROPERTIES  SUNWAY PUTRA HOTEL</vt:lpstr>
      <vt:lpstr>HOSPITALITY PROPERTIES  SUNWAY HOTEL GEORGETOWN</vt:lpstr>
      <vt:lpstr>OFFICE PROPERTIES  MENARA SUNWAY</vt:lpstr>
      <vt:lpstr>OFFICE PROPERTIES  MENARA SUNWAY (Cont’d)</vt:lpstr>
      <vt:lpstr>OFFICE PROPERTIES  SUNWAY TOWER</vt:lpstr>
      <vt:lpstr>OFFICE PROPERTIES  SUNWAY TOWER (Cont’d)</vt:lpstr>
      <vt:lpstr>OFFICE PROPERTIES  SUNWAY PUTRA TOWER</vt:lpstr>
      <vt:lpstr>OFFICE PROPERTIES  SUNWAY PUTRA TOWER (Cont’d)</vt:lpstr>
      <vt:lpstr>OFFICE PROPERTIES  WISMA SUNWAY</vt:lpstr>
      <vt:lpstr>OFFICE PROPERTIES  WISMA SUNWAY (Cont’d)</vt:lpstr>
      <vt:lpstr>5. Market Outlook</vt:lpstr>
      <vt:lpstr>General Outlook</vt:lpstr>
      <vt:lpstr>General Outlook</vt:lpstr>
      <vt:lpstr>General Outlook</vt:lpstr>
      <vt:lpstr>Retail Segment</vt:lpstr>
      <vt:lpstr>Retail Segment (Cont’d)</vt:lpstr>
      <vt:lpstr>PowerPoint Presentation</vt:lpstr>
      <vt:lpstr>Hotel Segment (Cont’d)</vt:lpstr>
      <vt:lpstr>Office Segment</vt:lpstr>
      <vt:lpstr>Office segment (Cont’d)</vt:lpstr>
      <vt:lpstr>6. Investor Relations</vt:lpstr>
      <vt:lpstr>PowerPoint Presentation</vt:lpstr>
      <vt:lpstr>PowerPoint Presentation</vt:lpstr>
      <vt:lpstr>PowerPoint Presentation</vt:lpstr>
      <vt:lpstr>PowerPoint Presentation</vt:lpstr>
      <vt:lpstr>Analysts Recommendation (as at 30 September 2016)</vt:lpstr>
      <vt:lpstr>Comparative Yields for Various Assets</vt:lpstr>
      <vt:lpstr>PowerPoint Presentation</vt:lpstr>
    </vt:vector>
  </TitlesOfParts>
  <Company>SCB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jocelynl</dc:creator>
  <cp:lastModifiedBy>Stephanie Wee Sue Mei</cp:lastModifiedBy>
  <cp:revision>3625</cp:revision>
  <cp:lastPrinted>2016-11-11T05:31:56Z</cp:lastPrinted>
  <dcterms:created xsi:type="dcterms:W3CDTF">2011-08-05T05:39:45Z</dcterms:created>
  <dcterms:modified xsi:type="dcterms:W3CDTF">2016-11-18T07:48:06Z</dcterms:modified>
</cp:coreProperties>
</file>